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86" r:id="rId6"/>
    <p:sldId id="260" r:id="rId7"/>
    <p:sldId id="261" r:id="rId8"/>
    <p:sldId id="262" r:id="rId9"/>
    <p:sldId id="295" r:id="rId10"/>
    <p:sldId id="263" r:id="rId11"/>
    <p:sldId id="307" r:id="rId12"/>
    <p:sldId id="264" r:id="rId13"/>
    <p:sldId id="300" r:id="rId14"/>
    <p:sldId id="265" r:id="rId15"/>
    <p:sldId id="290" r:id="rId16"/>
    <p:sldId id="291" r:id="rId17"/>
    <p:sldId id="306" r:id="rId18"/>
    <p:sldId id="308" r:id="rId19"/>
    <p:sldId id="301" r:id="rId20"/>
    <p:sldId id="310" r:id="rId21"/>
    <p:sldId id="302" r:id="rId22"/>
    <p:sldId id="304" r:id="rId23"/>
    <p:sldId id="298" r:id="rId24"/>
    <p:sldId id="269" r:id="rId25"/>
    <p:sldId id="305" r:id="rId26"/>
    <p:sldId id="312" r:id="rId27"/>
    <p:sldId id="309" r:id="rId28"/>
    <p:sldId id="270" r:id="rId29"/>
    <p:sldId id="271" r:id="rId30"/>
    <p:sldId id="315" r:id="rId31"/>
    <p:sldId id="273" r:id="rId32"/>
    <p:sldId id="274" r:id="rId33"/>
    <p:sldId id="275" r:id="rId34"/>
    <p:sldId id="276" r:id="rId35"/>
    <p:sldId id="278" r:id="rId36"/>
    <p:sldId id="314" r:id="rId37"/>
    <p:sldId id="279" r:id="rId38"/>
    <p:sldId id="280" r:id="rId39"/>
    <p:sldId id="281" r:id="rId40"/>
    <p:sldId id="282" r:id="rId41"/>
    <p:sldId id="296" r:id="rId42"/>
    <p:sldId id="283" r:id="rId43"/>
    <p:sldId id="284" r:id="rId44"/>
    <p:sldId id="316" r:id="rId45"/>
    <p:sldId id="292" r:id="rId46"/>
    <p:sldId id="294" r:id="rId47"/>
    <p:sldId id="287" r:id="rId48"/>
    <p:sldId id="288" r:id="rId49"/>
    <p:sldId id="289" r:id="rId50"/>
  </p:sldIdLst>
  <p:sldSz cx="18288000" cy="10287000"/>
  <p:notesSz cx="10287000" cy="18288000"/>
  <p:embeddedFontLst>
    <p:embeddedFont>
      <p:font typeface="Pretendard" panose="020B0600000101010101" charset="-127"/>
      <p:regular r:id="rId52"/>
      <p:bold r:id="rId53"/>
    </p:embeddedFont>
    <p:embeddedFont>
      <p:font typeface="Pretendard Black" panose="020B0600000101010101" charset="-127"/>
      <p:bold r:id="rId54"/>
    </p:embeddedFont>
    <p:embeddedFont>
      <p:font typeface="Pretendard ExtraBold" panose="020B0600000101010101" charset="-127"/>
      <p:bold r:id="rId55"/>
    </p:embeddedFont>
    <p:embeddedFont>
      <p:font typeface="Pretendard ExtraLight" panose="020B0600000101010101" charset="-127"/>
      <p:regular r:id="rId56"/>
    </p:embeddedFont>
    <p:embeddedFont>
      <p:font typeface="Pretendard Light" panose="020B0600000101010101" charset="-127"/>
      <p:regular r:id="rId57"/>
    </p:embeddedFont>
    <p:embeddedFont>
      <p:font typeface="Pretendard Medium" panose="020B0600000101010101" charset="-127"/>
      <p:regular r:id="rId58"/>
    </p:embeddedFont>
    <p:embeddedFont>
      <p:font typeface="Pretendard SemiBold" panose="020B0600000101010101" charset="-127"/>
      <p:regular r:id="rId59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848B126-7DCB-A202-693F-3E8C20E96AE8}" name="박 상민" initials="박상" userId="351942a65c314b8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F8C"/>
    <a:srgbClr val="324DD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4"/>
    <p:restoredTop sz="94671"/>
  </p:normalViewPr>
  <p:slideViewPr>
    <p:cSldViewPr>
      <p:cViewPr>
        <p:scale>
          <a:sx n="60" d="100"/>
          <a:sy n="60" d="100"/>
        </p:scale>
        <p:origin x="642" y="324"/>
      </p:cViewPr>
      <p:guideLst>
        <p:guide orient="horz" pos="2184"/>
        <p:guide pos="29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8:03:0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2985 40 24575,'-53'0'0,"-51"-2"0,1 6 0,-153 23 0,229-19 0,0 2 0,0 0 0,1 2 0,1 1 0,0 1 0,1 1 0,-36 29 0,-319 269 0,61-48 0,263-228 0,-2-3 0,-1-2 0,-1-2 0,-72 23 0,26-9 0,-27 2 0,99-36 0,0 0 0,1 2 0,0 2 0,-54 32 0,64-29 0,1 1 0,2 0 0,0 2 0,-23 30 0,19-23 0,-1 0 0,-26 23 0,-25 12 0,3 3 0,-81 96 0,140-145 0,3-5 0,1 0 0,1 0 0,0 1 0,0 0 0,1 1 0,0-1 0,-4 15 0,-35 89 0,34-89 0,0 0 0,2 0 0,1 1 0,1 0 0,1 1 0,-4 49 0,10 355 0,4-192 0,-1-213 0,1 0 0,1-1 0,2 0 0,0 0 0,2 0 0,1-1 0,2 0 0,0-1 0,1 0 0,20 29 0,-24-42 0,2 0 0,-1-1 0,1 0 0,1 0 0,23 17 0,70 41 0,-26-17 0,-28-17 0,2-2 0,59 28 0,-73-46 0,0-2 0,1-2 0,0-2 0,0-1 0,1-2 0,78 1 0,353-9 0,-428-3 0,0-1 0,-1-1 0,1-3 0,-1-2 0,59-24 0,-32 6 0,-2-4 0,84-54 0,95-103 0,-218 166 0,44-42 0,-2-4 0,-4-3 0,68-98 0,-55 80 0,-57 69 0,-1 0 0,-1-2 0,-1 0 0,25-44 0,-14 16 0,-22 42 0,-1 0 0,-1 0 0,0-1 0,-1 0 0,0 0 0,-1 0 0,6-25 0,-3-14 0,1-14 0,3 1 0,3 0 0,21-63 0,-24 92 0,-3-1 0,-1 0 0,-1-1 0,-2 0 0,-2 1 0,-3-51 0,4-44 0,5 66 0,3 0 0,38-125 0,-15 67 0,-21 74 0,-2 1 0,-3-2 0,5-98 0,-12 51 0,-5-137 0,0 210 0,-1 0 0,-2 1 0,0-1 0,-1 1 0,-20-38 0,12 27 0,-14-46 0,28 74 8,0 1 0,0 0 0,-1-1 0,1 1 0,-1 0 0,0 0 0,-1 0 0,1 1 0,-1-1 0,0 1 0,0 0 0,0 0 0,-1 0 0,-8-5 0,4 4-194,0 0 1,0 1-1,0 0 0,-1 0 1,0 1-1,0 1 1,-14-3-1,-7 1-6640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8:03:1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9102 848 24575,'-1147'-34'0,"1111"32"0,-34 0 0,0-4 0,-115-24 0,164 23 0,-1-1 0,1-1 0,-27-16 0,-38-15 0,-433-120 0,384 129 0,-267-24 0,253 41 0,-88-4 0,-91-1 0,255 9 0,2-2 0,-108-33 0,137 34 0,-1 2 0,-67-6 0,0 0 0,18-1 0,-270-55 0,274 51 0,12 3 0,-118-42 0,157 46 0,1 2 0,-1 2 0,-1 1 0,0 2 0,-45-2 0,-195 9 0,124 3 0,-194-23 0,16 0 0,-1169 21 0,1370 1 0,0 5 0,1 7 0,-166 39 0,273-48 0,-8 0 0,0 1 0,0 1 0,1 2 0,1 1 0,0 2 0,0 0 0,-29 20 0,-16 15 0,40-27 0,1 1 0,0 1 0,2 2 0,-34 34 0,59-51 0,0 0 0,1 0 0,0 0 0,0 0 0,1 1 0,0 0 0,1 0 0,-1 0 0,2 0 0,0 1 0,0-1 0,-1 13 0,1 14 0,1-1 0,4 37 0,0-12 0,-2-17 0,2 0 0,1 0 0,3 0 0,1-1 0,18 52 0,-20-76 0,1 0 0,1 0 0,1-1 0,0 0 0,1-1 0,1 0 0,1-1 0,0 0 0,1-1 0,0 0 0,1-1 0,1 0 0,0-1 0,23 14 0,21 5 0,1-2 0,2-3 0,1-3 0,0-2 0,2-3 0,128 18 0,-17-18 0,247-7 0,-314-13 0,129-18 0,-191 13 0,1-3 0,-2-2 0,1-1 0,-2-3 0,52-25 0,-72 29 0,-1 0 0,2 2 0,-1 1 0,1 1 0,1 1 0,-1 2 0,1 0 0,0 2 0,32 0 0,-49 3 0,13 0 0,1 0 0,-1 1 0,32 7 0,-47-6 0,1 0 0,-1 1 0,0 0 0,0 1 0,0 0 0,-1 0 0,1 1 0,-1 0 0,0 0 0,0 0 0,-1 1 0,10 10 0,13 19 0,-2 0 0,-2 2 0,37 69 0,43 129 0,-75-163 0,-25-59 0,1-1 0,0 0 0,1 0 0,0 0 0,13 14 0,-15-21 0,0 0 0,0 0 0,0-1 0,1 1 0,-1-1 0,1-1 0,0 1 0,0-1 0,1 0 0,-1 0 0,1-1 0,12 3 0,48 5 0,0-4 0,0-2 0,81-7 0,-50 1 0,1735-2 0,-1360 4 0,-454 0 0,-1 1 0,0 1 0,0 1 0,0 0 0,0 1 0,0 1 0,-1 1 0,0 1 0,0 0 0,-1 1 0,1 0 0,-2 2 0,27 20 0,41 30 0,2-4 0,2-3 0,3-4 0,109 42 0,-132-65 0,2-4 0,0-2 0,1-4 0,1-2 0,1-4 0,122 2 0,-97-13 0,40 0 0,160 18 0,553 111 0,-780-116 0,-1 4 0,-1 2 0,0 4 0,-2 2 0,110 58 0,-163-74 0,-1 1 0,1 1 0,-2 0 0,1 0 0,-1 1 0,10 13 0,52 81 0,-20-28 0,184 227 0,-169-224 0,131 118 0,-192-192 0,0-1 0,1 0 0,-1 0 0,1-1 0,0 0 0,1 0 0,-1-1 0,1 0 0,-1 0 0,1-1 0,0-1 0,0 1 0,0-1 0,0-1 0,0 1 0,0-2 0,0 1 0,0-1 0,0 0 0,0-1 0,0 0 0,15-6 0,11-6 0,-1-1 0,-1-2 0,0-1 0,34-25 0,30-27 0,-3-5 0,-2-3 0,87-99 0,-153 150 0,-2-1 0,36-53 0,-52 69 0,-1-1 0,-1 0 0,0 0 0,0 0 0,-1-1 0,-1 1 0,-1-1 0,0 0 0,0-1 0,0-14 0,-2 13 0,1-1 0,1 1 0,0-1 0,2 1 0,0 0 0,0 1 0,2-1 0,11-21 0,2 3 0,1 2 0,40-48 0,115-114 0,-142 161 0,1 2 0,2 1 0,64-39 0,-91 64 0,0 0 0,1 1 0,0 0 0,0 1 0,0 0 0,0 1 0,0 0 0,1 1 0,-1 0 0,0 1 0,1 0 0,-1 1 0,13 2 0,21 5 0,-1 2 0,44 16 0,-25-7 0,-16-6 0,0-1 0,1-3 0,61 4 0,-91-12 0,0-1 0,-1-1 0,1 0 0,0-1 0,-1-1 0,0-1 0,1-1 0,-2 0 0,1-1 0,0 0 0,-1-2 0,21-13 0,1-3 0,-1-1 0,-1-3 0,-2-1 0,0-1 0,-2-2 0,36-47 0,-60 67 0,-2 0 0,0 0 0,-1-1 0,0 0 0,0 0 0,-2 0 0,1-1 0,-2 1 0,0-1 0,1-26 0,10-56 0,9 26 0,7-32 0,-27 93 0,0 0 0,-1 0 0,-1 0 0,1 0 0,-1 0 0,-1 0 0,0 0 0,-4-17 0,2 18 0,0 1 0,-1 0 0,0 0 0,0 1 0,-1-1 0,1 1 0,-2 0 0,1 0 0,-1 0 0,1 1 0,-2 0 0,1 0 0,-9-5 0,-5-3 0,-1 2 0,1 0 0,-28-9 0,-5 4 0,0 2 0,-1 3 0,-73-7 0,9 2 0,2-3 0,-492-98 0,242 21 0,332 87 0,-1 1 0,-1 2 0,-59-2 0,-109 10 0,129 2 0,-137-12 0,49-24 0,115 20 0,-1 3 0,-92-7 0,15 16 0,-92-3 0,183 0 0,0-2 0,0-1 0,1-2 0,-39-13 0,41 10-1365,6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8:03:15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2147 266 24575,'-247'-15'0,"81"2"0,-567 5 0,686 8 0,32 0 0,1 2 0,0 0 0,0 0 0,0 1 0,0 1 0,0 0 0,1 1 0,-24 13 0,-4 5 0,-51 39 0,-26 16 0,74-54 0,2 2 0,0 2 0,-38 34 0,55-40 0,1 1 0,2 1 0,0 2 0,2 0 0,-27 44 0,10-8 0,4 1 0,-44 114 0,68-151 0,2 0 0,0 1 0,2-1 0,0 2 0,2-1 0,1 0 0,2 1 0,0-1 0,2 0 0,6 36 0,-4-50 0,-1-1 0,2 1 0,0-1 0,0 0 0,1 0 0,1-1 0,0 0 0,0 0 0,1 0 0,1-1 0,-1 0 0,2-1 0,-1 0 0,1-1 0,1 1 0,-1-2 0,20 11 0,11 3 0,1-1 0,1-3 0,74 21 0,-55-22 0,-1-3 0,2-3 0,89 4 0,195-14 0,-231-2 0,16 0 0,152-22 0,-200 14 0,0 4 0,148 7 0,-192 4 0,-1 2 0,0 2 0,-1 1 0,0 2 0,50 23 0,26 8 0,-107-41 0,0 1 0,0-1 0,0-1 0,1 1 0,-1-1 0,1-1 0,-1 1 0,14-2 0,-18 1 0,0-1 0,-1 0 0,1 0 0,0 0 0,-1 0 0,1 0 0,-1-1 0,1 1 0,-1-1 0,0 1 0,1-1 0,-1 0 0,0 0 0,0 0 0,-1 0 0,1 0 0,0 0 0,-1-1 0,1 1 0,-1-1 0,1 1 0,-1-1 0,0 1 0,0-1 0,-1 0 0,2-3 0,4-32 0,-2 1 0,-1-1 0,-1 1 0,-3-1 0,-5-43 0,0-12 0,5 32 0,0 5 0,-2-1 0,-18-95 0,20 143 0,0 0 0,0-1 0,1 1 0,0 0 0,1 0 0,0 0 0,0 0 0,1 0 0,0 0 0,1 0 0,0 0 0,0 0 0,1 1 0,0 0 0,0 0 0,6-8 0,12-15 0,1 1 0,42-44 0,-29 35 0,-33 36 0,233-285 0,-229 279 0,-1-1 0,0 0 0,-1 0 0,-1 0 0,1-1 0,-2 1 0,1-1 0,-1 0 0,-1 0 0,0 0 0,-1 0 0,0-1 0,0 1 0,-1 0 0,-1-1 0,0 1 0,-1 0 0,0 0 0,0 0 0,-1 0 0,-1 0 0,0 0 0,0 1 0,-1 0 0,0 0 0,-12-16 0,8 13 0,-1 0 0,0 1 0,-1 0 0,-1 1 0,0 0 0,0 1 0,-1 0 0,0 1 0,-1 0 0,1 1 0,-2 1 0,1 0 0,-1 1 0,0 1 0,-1 0 0,1 1 0,-1 1 0,-23-2 0,-99-1 0,-162 15 0,282-7-91,0 1 0,0 1 0,0 0 0,1 2 0,-1 0 0,1 0 0,1 2 0,-1 0 0,1 1 0,1 0 0,0 1 0,0 1 0,1 1 0,-15 15 0,8-5-6735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8:03:18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2180 50 24575,'-251'-19'0,"19"0"0,-700 18 0,445 3 0,452-2 0,1 1 0,-1 3 0,0 0 0,-64 18 0,97-21 0,0-1 0,0 1 0,0 0 0,0 0 0,0 0 0,0 0 0,0 0 0,0 1 0,0-1 0,0 0 0,1 1 0,-1 0 0,1-1 0,-1 1 0,1 0 0,-1 0 0,1 0 0,0-1 0,0 1 0,0 1 0,0-1 0,0 0 0,0 4 0,0-1 0,1 0 0,0 0 0,0 0 0,0-1 0,1 1 0,0 0 0,0 0 0,0 0 0,0-1 0,4 9 0,5 8 0,1 0 0,1-1 0,22 29 0,-33-48 0,21 29 0,2 0 0,1-1 0,1-2 0,2 0 0,55 40 0,-74-61 0,1-1 0,0-1 0,0 0 0,1 0 0,-1-1 0,1 0 0,-1-1 0,1 0 0,0-1 0,12 0 0,18-1 0,54-7 0,-68 5 0,31-8 0,-1-2 0,0-2 0,84-35 0,-55 20 0,203-52 0,-230 70 0,0 2 0,1 3 0,62 2 0,-73 5 0,16-2 0,0 3 0,0 4 0,126 25 0,-63 1 0,2-7 0,177 14 0,267-23 0,578-17 0,-1144 1 0,0 0 0,0-1 0,0 0 0,0 0 0,0-1 0,0 0 0,0 0 0,0-1 0,-1 0 0,1 0 0,-1 0 0,0-1 0,11-8 0,-13 7 0,0 1 0,-1-1 0,1 0 0,-1 0 0,0-1 0,0 1 0,-1-1 0,0 0 0,0 0 0,0 0 0,-1 0 0,0-1 0,0 1 0,0-1 0,-1 1 0,1-14 0,0 0 0,0 0 0,-2 0 0,0 0 0,-1 0 0,-8-37 0,8 51 0,-1 1 0,0-1 0,0 1 0,0 0 0,-1 0 0,1 0 0,-1 0 0,-1 0 0,1 1 0,-1 0 0,1-1 0,-1 1 0,0 0 0,-1 1 0,1-1 0,-1 1 0,1 0 0,-1 0 0,0 0 0,0 1 0,-1 0 0,1 0 0,0 0 0,-1 0 0,-8-1 0,-38-3 0,-1 2 0,0 2 0,-76 7 0,12-1 0,-675 74 0,149-5 0,285-71 79,179-5-1523,140 3-5382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8:03:20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 2 24575,'-107'-2'0,"-117"5"0,216-2 0,1 1 0,0 0 0,-1 0 0,1 0 0,0 1 0,0 0 0,1 1 0,-1-1 0,1 1 0,-1 1 0,1-1 0,0 1 0,1 0 0,-1 0 0,1 1 0,0-1 0,1 1 0,-1 1 0,1-1 0,0 0 0,1 1 0,-5 10 0,-1 4 0,1 1 0,0 0 0,2 0 0,0 1 0,2-1 0,-3 29 0,7-40 0,0 0 0,1 0 0,0 0 0,1-1 0,0 1 0,0 0 0,1-1 0,1 0 0,0 1 0,0-1 0,1-1 0,0 1 0,1-1 0,0 0 0,0 0 0,1 0 0,0-1 0,13 11 0,4 2 0,1 0 0,1-2 0,0 0 0,2-2 0,29 14 0,-43-24 0,1-1 0,0 0 0,0-1 0,0 0 0,0-1 0,1-1 0,-1 0 0,1-1 0,0-1 0,0-1 0,0 0 0,0-1 0,29-5 0,-26 1 0,-1-1 0,1 0 0,-1-1 0,0-2 0,-1 1 0,0-2 0,0-1 0,-1 0 0,0 0 0,24-25 0,81-93 0,-105 110 0,-2-1 0,0 0 0,-1-1 0,-1 0 0,11-27 0,-22 44 0,1 0 0,-1 0 0,0 0 0,0 0 0,-1 0 0,1 0 0,-1 0 0,0 0 0,0 0 0,0 0 0,0 0 0,-1-1 0,0 1 0,0 0 0,0 0 0,0 0 0,-1 1 0,1-1 0,-1 0 0,0 0 0,0 1 0,0 0 0,-1-1 0,1 1 0,-1 0 0,0 0 0,0 0 0,0 0 0,0 1 0,0-1 0,-6-2 0,-10-6 0,0 0 0,-1 2 0,0 0 0,-37-10 0,34 11 0,-9-1-341,-1 0 0,0 2-1,-54-4 1,50 8-6485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8:03:22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1360 219 24575,'-30'0'0,"-479"22"0,418-15 0,57-6 0,0 2 0,-38 8 0,42-1 0,1 1 0,0 1 0,1 1 0,-37 25 0,14-9 0,-148 86 0,189-107 0,0 0 0,1 1 0,0 0 0,0 1 0,1 0 0,0 0 0,0 1 0,2 0 0,-1 0 0,-7 18 0,1 4 0,0 0 0,-12 56 0,23-81 0,0-1 0,0 1 0,0-1 0,1 1 0,1-1 0,-1 1 0,1 0 0,0-1 0,1 1 0,0 0 0,0-1 0,1 1 0,0-1 0,0 1 0,1-1 0,0 0 0,0 0 0,0 0 0,1 0 0,0-1 0,0 0 0,1 1 0,0-1 0,0-1 0,1 1 0,-1-1 0,1 0 0,0 0 0,11 6 0,14 9 0,0-1 0,1-1 0,1-2 0,1-2 0,0 0 0,1-3 0,0-1 0,1-1 0,0-2 0,48 3 0,655 3 0,-568-16 0,108-17 0,-85 2 0,-171 17 0,-14 1 0,0 0 0,0-1 0,0 0 0,0 0 0,10-3 0,-17 3 0,0 0 0,0 0 0,1 0 0,-1 0 0,0 0 0,0-1 0,0 1 0,0-1 0,-1 1 0,1-1 0,0 0 0,-1 1 0,1-1 0,-1 0 0,1 0 0,-1 0 0,0 0 0,0-1 0,0 1 0,0 0 0,0 0 0,0-1 0,-1 1 0,1-3 0,0-4 0,-1 0 0,0 0 0,0 0 0,-1 0 0,0 0 0,-1 0 0,0 0 0,0 0 0,-1 1 0,-7-17 0,-8-13 0,-25-37 0,31 54 0,-72-119 0,-106-190 0,184 319 0,1 0 0,-2 1 0,1-1 0,-2 2 0,1-1 0,-1 1 0,-1 0 0,1 1 0,-2 0 0,1 0 0,-1 1 0,0 0 0,0 1 0,-16-7 0,-79-39-455,-2 5 0,-126-37 0,194 74-6371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8:15:4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B5442-0D38-EB4E-B8F1-B99A63E8CE40}" type="datetimeFigureOut">
              <a:rPr kumimoji="1" lang="ko-Kore-KR" altLang="en-US" smtClean="0"/>
              <a:t>08/30/2022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A6362-EED0-124E-8F68-A5FE346F278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15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6362-EED0-124E-8F68-A5FE346F278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3235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6362-EED0-124E-8F68-A5FE346F278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456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6362-EED0-124E-8F68-A5FE346F278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5029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6362-EED0-124E-8F68-A5FE346F278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098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그대로 놔두기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6362-EED0-124E-8F68-A5FE346F278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335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그대로 놔두기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6362-EED0-124E-8F68-A5FE346F2781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651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Test셋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성능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상위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4개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모델로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앙상블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모델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구축</a:t>
            </a:r>
            <a:endParaRPr lang="en-US" altLang="ko-KR" sz="1200" kern="0" spc="-200" dirty="0">
              <a:solidFill>
                <a:srgbClr val="4C4747"/>
              </a:solidFill>
              <a:latin typeface="Pretendard SemiBold" pitchFamily="34" charset="0"/>
              <a:cs typeface="Pretendard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앙상블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모델로는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VotingRegressor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채택</a:t>
            </a:r>
            <a:endParaRPr lang="en-US" altLang="ko-KR" sz="1200" kern="0" spc="-200" dirty="0">
              <a:solidFill>
                <a:srgbClr val="4C4747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Catboost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,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xgboost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,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lightGBM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, gradient boosting regressor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조합의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VotingRegressor의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성능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따라서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최적</a:t>
            </a:r>
            <a:r>
              <a:rPr lang="ko-KR" altLang="en-US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모델로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VotingRegressor</a:t>
            </a:r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R" sz="12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선정</a:t>
            </a:r>
            <a:endParaRPr lang="en-US" altLang="ko-KR" dirty="0"/>
          </a:p>
          <a:p>
            <a:endParaRPr lang="en-US" altLang="ko-KR" sz="1200" kern="0" spc="-200" dirty="0">
              <a:solidFill>
                <a:srgbClr val="4C4747"/>
              </a:solidFill>
              <a:latin typeface="Pretendard SemiBold" pitchFamily="34" charset="0"/>
              <a:cs typeface="Pretendard SemiBold" pitchFamily="34" charset="0"/>
            </a:endParaRPr>
          </a:p>
          <a:p>
            <a:endParaRPr lang="en-US" altLang="ko-KR" sz="1200" kern="0" spc="-200" dirty="0">
              <a:solidFill>
                <a:srgbClr val="4C4747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en-US" altLang="ko-KR" sz="12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→ r2_score : 0.96710945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A6362-EED0-124E-8F68-A5FE346F2781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8498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video" Target="../media/media1.mp4"/><Relationship Id="rId16" Type="http://schemas.openxmlformats.org/officeDocument/2006/relationships/image" Target="../media/image65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0.png"/><Relationship Id="rId5" Type="http://schemas.microsoft.com/office/2007/relationships/media" Target="../media/media3.mp4"/><Relationship Id="rId1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2.png"/><Relationship Id="rId18" Type="http://schemas.openxmlformats.org/officeDocument/2006/relationships/image" Target="../media/image68.png"/><Relationship Id="rId3" Type="http://schemas.microsoft.com/office/2007/relationships/media" Target="../media/media2.mp4"/><Relationship Id="rId21" Type="http://schemas.openxmlformats.org/officeDocument/2006/relationships/image" Target="../media/image71.png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1.png"/><Relationship Id="rId17" Type="http://schemas.openxmlformats.org/officeDocument/2006/relationships/image" Target="../media/image67.png"/><Relationship Id="rId2" Type="http://schemas.openxmlformats.org/officeDocument/2006/relationships/video" Target="../media/media1.mp4"/><Relationship Id="rId16" Type="http://schemas.openxmlformats.org/officeDocument/2006/relationships/image" Target="../media/image65.png"/><Relationship Id="rId20" Type="http://schemas.openxmlformats.org/officeDocument/2006/relationships/image" Target="../media/image7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0.png"/><Relationship Id="rId5" Type="http://schemas.microsoft.com/office/2007/relationships/media" Target="../media/media3.mp4"/><Relationship Id="rId15" Type="http://schemas.openxmlformats.org/officeDocument/2006/relationships/image" Target="../media/image64.png"/><Relationship Id="rId23" Type="http://schemas.openxmlformats.org/officeDocument/2006/relationships/image" Target="../media/image73.png"/><Relationship Id="rId10" Type="http://schemas.openxmlformats.org/officeDocument/2006/relationships/image" Target="../media/image7.png"/><Relationship Id="rId19" Type="http://schemas.openxmlformats.org/officeDocument/2006/relationships/image" Target="../media/image69.png"/><Relationship Id="rId4" Type="http://schemas.openxmlformats.org/officeDocument/2006/relationships/video" Target="../media/media2.mp4"/><Relationship Id="rId9" Type="http://schemas.openxmlformats.org/officeDocument/2006/relationships/image" Target="../media/image6.png"/><Relationship Id="rId14" Type="http://schemas.openxmlformats.org/officeDocument/2006/relationships/image" Target="../media/image63.png"/><Relationship Id="rId22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video" Target="../media/media1.mp4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0.png"/><Relationship Id="rId5" Type="http://schemas.microsoft.com/office/2007/relationships/media" Target="../media/media3.mp4"/><Relationship Id="rId15" Type="http://schemas.openxmlformats.org/officeDocument/2006/relationships/image" Target="../media/image64.png"/><Relationship Id="rId10" Type="http://schemas.openxmlformats.org/officeDocument/2006/relationships/image" Target="../media/image7.png"/><Relationship Id="rId19" Type="http://schemas.openxmlformats.org/officeDocument/2006/relationships/image" Target="../media/image68.png"/><Relationship Id="rId4" Type="http://schemas.openxmlformats.org/officeDocument/2006/relationships/video" Target="../media/media2.mp4"/><Relationship Id="rId9" Type="http://schemas.openxmlformats.org/officeDocument/2006/relationships/image" Target="../media/image6.png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5.mp4"/><Relationship Id="rId7" Type="http://schemas.openxmlformats.org/officeDocument/2006/relationships/image" Target="../media/image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11" Type="http://schemas.openxmlformats.org/officeDocument/2006/relationships/image" Target="../media/image7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5.png"/><Relationship Id="rId4" Type="http://schemas.openxmlformats.org/officeDocument/2006/relationships/video" Target="../media/media5.mp4"/><Relationship Id="rId9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82.png"/><Relationship Id="rId10" Type="http://schemas.openxmlformats.org/officeDocument/2006/relationships/image" Target="../media/image85.jpg"/><Relationship Id="rId4" Type="http://schemas.openxmlformats.org/officeDocument/2006/relationships/image" Target="../media/image7.png"/><Relationship Id="rId9" Type="http://schemas.openxmlformats.org/officeDocument/2006/relationships/image" Target="../media/image8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82.png"/><Relationship Id="rId4" Type="http://schemas.openxmlformats.org/officeDocument/2006/relationships/image" Target="../media/image7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89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customXml" Target="../ink/ink3.xml"/><Relationship Id="rId1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1.jpeg"/><Relationship Id="rId12" Type="http://schemas.openxmlformats.org/officeDocument/2006/relationships/image" Target="../media/image920.png"/><Relationship Id="rId17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customXml" Target="../ink/ink2.xml"/><Relationship Id="rId5" Type="http://schemas.openxmlformats.org/officeDocument/2006/relationships/image" Target="../media/image7.png"/><Relationship Id="rId15" Type="http://schemas.openxmlformats.org/officeDocument/2006/relationships/customXml" Target="../ink/ink4.xml"/><Relationship Id="rId10" Type="http://schemas.openxmlformats.org/officeDocument/2006/relationships/image" Target="../media/image91.png"/><Relationship Id="rId19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customXml" Target="../ink/ink1.xml"/><Relationship Id="rId1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7.png"/><Relationship Id="rId9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3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3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13.png"/><Relationship Id="rId4" Type="http://schemas.openxmlformats.org/officeDocument/2006/relationships/image" Target="../media/image7.png"/><Relationship Id="rId9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e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6.png"/><Relationship Id="rId7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90.png"/><Relationship Id="rId4" Type="http://schemas.openxmlformats.org/officeDocument/2006/relationships/image" Target="../media/image7.png"/><Relationship Id="rId9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6.png"/><Relationship Id="rId7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03.png"/><Relationship Id="rId4" Type="http://schemas.openxmlformats.org/officeDocument/2006/relationships/image" Target="../media/image7.png"/><Relationship Id="rId9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6.png"/><Relationship Id="rId7" Type="http://schemas.openxmlformats.org/officeDocument/2006/relationships/image" Target="../media/image1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7.png"/><Relationship Id="rId9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13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7.png"/><Relationship Id="rId10" Type="http://schemas.openxmlformats.org/officeDocument/2006/relationships/image" Target="../media/image136.png"/><Relationship Id="rId4" Type="http://schemas.openxmlformats.org/officeDocument/2006/relationships/image" Target="../media/image6.png"/><Relationship Id="rId9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590" y="571500"/>
            <a:ext cx="17171410" cy="9144000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C4C3049D-C2E9-C83E-01CD-648E371315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78438"/>
          <a:stretch/>
        </p:blipFill>
        <p:spPr>
          <a:xfrm>
            <a:off x="628590" y="7567667"/>
            <a:ext cx="17171410" cy="23002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-2949236" y="3128653"/>
            <a:ext cx="24186471" cy="3217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AI기반 CCTV 영상분석을 통한 </a:t>
            </a:r>
          </a:p>
          <a:p>
            <a:pPr algn="ctr"/>
            <a:r>
              <a:rPr lang="en-US" sz="65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실시간 도시침수 조기감지 및 서비스 기획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65475" y="7634120"/>
            <a:ext cx="1424303" cy="440029"/>
            <a:chOff x="1265475" y="7634120"/>
            <a:chExt cx="1424303" cy="4400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475" y="7634120"/>
              <a:ext cx="1424303" cy="4400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94070" y="7567667"/>
            <a:ext cx="2117152" cy="500509"/>
            <a:chOff x="2794070" y="7567667"/>
            <a:chExt cx="2117152" cy="5005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4070" y="7567667"/>
              <a:ext cx="2117152" cy="500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13603" y="7567667"/>
            <a:ext cx="2567683" cy="517198"/>
            <a:chOff x="4913603" y="7567667"/>
            <a:chExt cx="2567683" cy="5171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3603" y="7567667"/>
              <a:ext cx="2567683" cy="51719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2726190" y="6905762"/>
            <a:ext cx="6239286" cy="839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K-water  한국수자원공사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2726190" y="7465286"/>
            <a:ext cx="129461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Team</a:t>
            </a:r>
            <a:endParaRPr lang="en-US" dirty="0"/>
          </a:p>
        </p:txBody>
      </p:sp>
      <p:sp>
        <p:nvSpPr>
          <p:cNvPr id="2" name="Object 22">
            <a:extLst>
              <a:ext uri="{FF2B5EF4-FFF2-40B4-BE49-F238E27FC236}">
                <a16:creationId xmlns:a16="http://schemas.microsoft.com/office/drawing/2014/main" id="{55E3E738-39C7-1582-CCFF-8E2E0D6E4C86}"/>
              </a:ext>
            </a:extLst>
          </p:cNvPr>
          <p:cNvSpPr txBox="1"/>
          <p:nvPr/>
        </p:nvSpPr>
        <p:spPr>
          <a:xfrm>
            <a:off x="13879225" y="7470411"/>
            <a:ext cx="276774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WaD2p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9E85957-02C2-630F-5762-73A6304302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1" y="1896836"/>
            <a:ext cx="406266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데이터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구축과정과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타겟팅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대상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지정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239855"/>
            <a:ext cx="470777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Data &amp; Targeting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6041" y="3189115"/>
            <a:ext cx="15133333" cy="5561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1104" y="6585980"/>
            <a:ext cx="15128570" cy="666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4892556" y="4870628"/>
            <a:ext cx="3429715" cy="666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9813821" y="4891916"/>
            <a:ext cx="3397210" cy="6668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625791" y="5628916"/>
            <a:ext cx="4929070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1분당 스크린샷</a:t>
            </a:r>
          </a:p>
          <a:p>
            <a:pPr algn="ctr"/>
            <a:r>
              <a:rPr lang="en-US" sz="1500" kern="0" spc="-100" dirty="0">
                <a:solidFill>
                  <a:srgbClr val="4C4747"/>
                </a:solidFill>
                <a:latin typeface="Pretendard Light" pitchFamily="34" charset="0"/>
                <a:cs typeface="Pretendard Light" pitchFamily="34" charset="0"/>
              </a:rPr>
              <a:t>(용인, 금북, 죽천)</a:t>
            </a:r>
            <a:endParaRPr lang="en-US" dirty="0"/>
          </a:p>
        </p:txBody>
      </p: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83704" y="3709043"/>
            <a:ext cx="1952956" cy="16810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975825" y="3358517"/>
            <a:ext cx="2385851" cy="2385851"/>
            <a:chOff x="12975825" y="3358517"/>
            <a:chExt cx="2385851" cy="23858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75825" y="3358517"/>
              <a:ext cx="2385851" cy="238585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1704216" y="5630807"/>
            <a:ext cx="4929070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분당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기상</a:t>
            </a:r>
            <a:r>
              <a:rPr lang="ko-KR" altLang="en-US" sz="22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</a:p>
          <a:p>
            <a:pPr algn="ctr"/>
            <a:r>
              <a:rPr lang="en-US" sz="1500" kern="0" spc="-100" dirty="0">
                <a:solidFill>
                  <a:srgbClr val="4C4747"/>
                </a:solidFill>
                <a:latin typeface="Pretendard Light" pitchFamily="34" charset="0"/>
                <a:cs typeface="Pretendard Light" pitchFamily="34" charset="0"/>
              </a:rPr>
              <a:t>(용인, 1500여 </a:t>
            </a:r>
            <a:r>
              <a:rPr lang="ko-KR" altLang="en-US" sz="1500" kern="0" spc="-100" dirty="0">
                <a:solidFill>
                  <a:srgbClr val="4C4747"/>
                </a:solidFill>
                <a:latin typeface="Pretendard Light" pitchFamily="34" charset="0"/>
                <a:cs typeface="Pretendard Light" pitchFamily="34" charset="0"/>
              </a:rPr>
              <a:t>개</a:t>
            </a:r>
            <a:r>
              <a:rPr lang="en-US" sz="1500" kern="0" spc="-100" dirty="0">
                <a:solidFill>
                  <a:srgbClr val="4C4747"/>
                </a:solidFill>
                <a:latin typeface="Pretendard Light" pitchFamily="34" charset="0"/>
                <a:cs typeface="Pretendard Light" pitchFamily="34" charset="0"/>
              </a:rPr>
              <a:t>)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426715" y="5586117"/>
            <a:ext cx="3242857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kaggle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200" b="1" dirty="0" err="1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침수</a:t>
            </a:r>
            <a:r>
              <a:rPr lang="ko-KR" altLang="en-US" sz="22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</a:p>
          <a:p>
            <a:pPr algn="ctr"/>
            <a:r>
              <a:rPr lang="en-US" sz="1500" dirty="0">
                <a:solidFill>
                  <a:srgbClr val="4C4747"/>
                </a:solidFill>
                <a:latin typeface="Pretendard Light" pitchFamily="34" charset="0"/>
                <a:cs typeface="Pretendard Light" pitchFamily="34" charset="0"/>
              </a:rPr>
              <a:t>(3000여 </a:t>
            </a:r>
            <a:r>
              <a:rPr lang="en-US" sz="1500" dirty="0" err="1">
                <a:solidFill>
                  <a:srgbClr val="4C4747"/>
                </a:solidFill>
                <a:latin typeface="Pretendard Light" pitchFamily="34" charset="0"/>
                <a:cs typeface="Pretendard Light" pitchFamily="34" charset="0"/>
              </a:rPr>
              <a:t>장</a:t>
            </a:r>
            <a:r>
              <a:rPr lang="en-US" sz="1500" dirty="0">
                <a:solidFill>
                  <a:srgbClr val="4C4747"/>
                </a:solidFill>
                <a:latin typeface="Pretendard Light" pitchFamily="34" charset="0"/>
                <a:cs typeface="Pretendard Light" pitchFamily="34" charset="0"/>
              </a:rPr>
              <a:t>)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3460836" y="3709043"/>
            <a:ext cx="1174616" cy="1595419"/>
            <a:chOff x="3460836" y="3709043"/>
            <a:chExt cx="1174616" cy="15954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0836" y="3709043"/>
              <a:ext cx="1174616" cy="159541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897041" y="7125923"/>
            <a:ext cx="8999559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과정에서 지정 지역</a:t>
            </a:r>
            <a:r>
              <a:rPr lang="en-US" altLang="ko-KR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금북</a:t>
            </a:r>
            <a:r>
              <a:rPr lang="en-US" altLang="ko-KR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용인</a:t>
            </a:r>
            <a:r>
              <a:rPr lang="en-US" altLang="ko-KR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실제 침수 발생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0800000">
            <a:off x="2467906" y="7671293"/>
            <a:ext cx="198761" cy="35640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692291" y="7583937"/>
            <a:ext cx="13127803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확실한 침수 데이터 확보에 따라 </a:t>
            </a:r>
            <a:r>
              <a:rPr lang="ko-KR" altLang="en-US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세월교</a:t>
            </a:r>
            <a:r>
              <a:rPr lang="en-US" altLang="ko-KR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금북교</a:t>
            </a:r>
            <a: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인근을 타겟팅 하여 결과가 좋을 시 전국으로 확대하는</a:t>
            </a:r>
            <a:b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서비스를 구축할 것으로 기대</a:t>
            </a:r>
            <a:endParaRPr lang="en-US" sz="2600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316417" y="6320522"/>
            <a:ext cx="2462157" cy="664292"/>
            <a:chOff x="1316417" y="6320522"/>
            <a:chExt cx="2462157" cy="6642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6417" y="6320522"/>
              <a:ext cx="2462157" cy="664292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981743" y="6409394"/>
            <a:ext cx="2570493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Targeting</a:t>
            </a:r>
            <a:endParaRPr 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2967858" y="6295176"/>
            <a:ext cx="746567" cy="714985"/>
            <a:chOff x="2967858" y="6295176"/>
            <a:chExt cx="746567" cy="71498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7858" y="6295176"/>
              <a:ext cx="746567" cy="71498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48485" y="4514173"/>
            <a:ext cx="837921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Object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59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C8C7347A-534E-A144-F8FA-F16BBF4E23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1" y="1875678"/>
            <a:ext cx="1282759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Object Detection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이란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?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239855"/>
            <a:ext cx="12827592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Object Detection</a:t>
            </a:r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F0315A-76C8-0AD1-965A-4D8F25B7D3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931"/>
          <a:stretch/>
        </p:blipFill>
        <p:spPr>
          <a:xfrm>
            <a:off x="11122127" y="3578247"/>
            <a:ext cx="3240000" cy="3130506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1369E13-478E-B83F-A433-CDBB93355D81}"/>
              </a:ext>
            </a:extLst>
          </p:cNvPr>
          <p:cNvSpPr/>
          <p:nvPr/>
        </p:nvSpPr>
        <p:spPr>
          <a:xfrm>
            <a:off x="10943506" y="3273509"/>
            <a:ext cx="3597242" cy="3739982"/>
          </a:xfrm>
          <a:prstGeom prst="roundRect">
            <a:avLst/>
          </a:prstGeom>
          <a:noFill/>
          <a:ln w="101600">
            <a:solidFill>
              <a:srgbClr val="324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9A42251-6528-C32A-B418-AFC59384E1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09"/>
          <a:stretch/>
        </p:blipFill>
        <p:spPr>
          <a:xfrm>
            <a:off x="3871536" y="3437308"/>
            <a:ext cx="3238654" cy="3475676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9FA647D-B7EF-A790-D882-9315B8CCA694}"/>
              </a:ext>
            </a:extLst>
          </p:cNvPr>
          <p:cNvSpPr/>
          <p:nvPr/>
        </p:nvSpPr>
        <p:spPr>
          <a:xfrm>
            <a:off x="3703294" y="3273509"/>
            <a:ext cx="3597242" cy="3739982"/>
          </a:xfrm>
          <a:prstGeom prst="roundRect">
            <a:avLst/>
          </a:prstGeom>
          <a:noFill/>
          <a:ln w="101600">
            <a:solidFill>
              <a:srgbClr val="324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Object 42">
            <a:extLst>
              <a:ext uri="{FF2B5EF4-FFF2-40B4-BE49-F238E27FC236}">
                <a16:creationId xmlns:a16="http://schemas.microsoft.com/office/drawing/2014/main" id="{AB716AF0-9A8C-35DA-294F-BE5853D16E7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44607" y="4881658"/>
            <a:ext cx="586976" cy="586976"/>
          </a:xfrm>
          <a:prstGeom prst="rect">
            <a:avLst/>
          </a:prstGeom>
        </p:spPr>
      </p:pic>
      <p:pic>
        <p:nvPicPr>
          <p:cNvPr id="21" name="Object 45">
            <a:extLst>
              <a:ext uri="{FF2B5EF4-FFF2-40B4-BE49-F238E27FC236}">
                <a16:creationId xmlns:a16="http://schemas.microsoft.com/office/drawing/2014/main" id="{55014984-7B26-E848-47B3-98A7D64BD60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0672" y="5042931"/>
            <a:ext cx="171038" cy="264429"/>
          </a:xfrm>
          <a:prstGeom prst="rect">
            <a:avLst/>
          </a:prstGeom>
        </p:spPr>
      </p:pic>
      <p:pic>
        <p:nvPicPr>
          <p:cNvPr id="31" name="Object 2">
            <a:extLst>
              <a:ext uri="{FF2B5EF4-FFF2-40B4-BE49-F238E27FC236}">
                <a16:creationId xmlns:a16="http://schemas.microsoft.com/office/drawing/2014/main" id="{BBD3550C-524A-CA87-0ACA-D03F65F3EB9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46602" y="7568933"/>
            <a:ext cx="9799177" cy="1460767"/>
          </a:xfrm>
          <a:prstGeom prst="rect">
            <a:avLst/>
          </a:prstGeom>
        </p:spPr>
      </p:pic>
      <p:pic>
        <p:nvPicPr>
          <p:cNvPr id="33" name="Object 4">
            <a:extLst>
              <a:ext uri="{FF2B5EF4-FFF2-40B4-BE49-F238E27FC236}">
                <a16:creationId xmlns:a16="http://schemas.microsoft.com/office/drawing/2014/main" id="{4A950D87-D75E-7482-419B-B9752B5AB17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9548" y="7845514"/>
            <a:ext cx="8254890" cy="904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C8C7347A-534E-A144-F8FA-F16BBF4E238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1" y="1875678"/>
            <a:ext cx="1282759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Object Detection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YOLO 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모델의 장점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Object Detection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46" name="그룹 1007">
            <a:extLst>
              <a:ext uri="{FF2B5EF4-FFF2-40B4-BE49-F238E27FC236}">
                <a16:creationId xmlns:a16="http://schemas.microsoft.com/office/drawing/2014/main" id="{3ADCD0B3-F11C-BD49-7FCF-2A7A53F225B4}"/>
              </a:ext>
            </a:extLst>
          </p:cNvPr>
          <p:cNvGrpSpPr/>
          <p:nvPr/>
        </p:nvGrpSpPr>
        <p:grpSpPr>
          <a:xfrm>
            <a:off x="6663339" y="3966186"/>
            <a:ext cx="4949512" cy="4264480"/>
            <a:chOff x="1579779" y="3233211"/>
            <a:chExt cx="7047619" cy="5062171"/>
          </a:xfrm>
        </p:grpSpPr>
        <p:pic>
          <p:nvPicPr>
            <p:cNvPr id="47" name="Object 22">
              <a:extLst>
                <a:ext uri="{FF2B5EF4-FFF2-40B4-BE49-F238E27FC236}">
                  <a16:creationId xmlns:a16="http://schemas.microsoft.com/office/drawing/2014/main" id="{E8D28DB7-A02C-441C-ADC0-BABCF5674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779" y="3233211"/>
              <a:ext cx="7047619" cy="5062171"/>
            </a:xfrm>
            <a:prstGeom prst="rect">
              <a:avLst/>
            </a:prstGeom>
          </p:spPr>
        </p:pic>
      </p:grpSp>
      <p:sp>
        <p:nvSpPr>
          <p:cNvPr id="48" name="Object 36">
            <a:extLst>
              <a:ext uri="{FF2B5EF4-FFF2-40B4-BE49-F238E27FC236}">
                <a16:creationId xmlns:a16="http://schemas.microsoft.com/office/drawing/2014/main" id="{60AFBDCC-AA97-BCA9-380C-C4161888CEE0}"/>
              </a:ext>
            </a:extLst>
          </p:cNvPr>
          <p:cNvSpPr txBox="1"/>
          <p:nvPr/>
        </p:nvSpPr>
        <p:spPr>
          <a:xfrm>
            <a:off x="7592997" y="5373930"/>
            <a:ext cx="415731" cy="2861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>
                <a:solidFill>
                  <a:srgbClr val="324DD6"/>
                </a:solidFill>
                <a:latin typeface="Noto Sans CJK KR Regular" pitchFamily="34" charset="0"/>
                <a:cs typeface="Noto Sans CJK KR Regular" pitchFamily="34" charset="0"/>
              </a:rPr>
              <a:t>   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F03616-17A1-586C-12A8-1F9FFB939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25" y="4589832"/>
            <a:ext cx="4064936" cy="3143113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3E48D8BB-1BE3-731C-1E04-CC5245377132}"/>
              </a:ext>
            </a:extLst>
          </p:cNvPr>
          <p:cNvGrpSpPr/>
          <p:nvPr/>
        </p:nvGrpSpPr>
        <p:grpSpPr>
          <a:xfrm>
            <a:off x="12231670" y="3939417"/>
            <a:ext cx="4949511" cy="4291246"/>
            <a:chOff x="10424218" y="4555546"/>
            <a:chExt cx="3901382" cy="3440451"/>
          </a:xfrm>
        </p:grpSpPr>
        <p:grpSp>
          <p:nvGrpSpPr>
            <p:cNvPr id="53" name="그룹 1007">
              <a:extLst>
                <a:ext uri="{FF2B5EF4-FFF2-40B4-BE49-F238E27FC236}">
                  <a16:creationId xmlns:a16="http://schemas.microsoft.com/office/drawing/2014/main" id="{03E55183-76AD-C45A-D225-A4B5E6684849}"/>
                </a:ext>
              </a:extLst>
            </p:cNvPr>
            <p:cNvGrpSpPr/>
            <p:nvPr/>
          </p:nvGrpSpPr>
          <p:grpSpPr>
            <a:xfrm>
              <a:off x="10424218" y="4555546"/>
              <a:ext cx="3901382" cy="3440451"/>
              <a:chOff x="1579779" y="3233211"/>
              <a:chExt cx="7047619" cy="5062171"/>
            </a:xfrm>
          </p:grpSpPr>
          <p:pic>
            <p:nvPicPr>
              <p:cNvPr id="54" name="Object 22">
                <a:extLst>
                  <a:ext uri="{FF2B5EF4-FFF2-40B4-BE49-F238E27FC236}">
                    <a16:creationId xmlns:a16="http://schemas.microsoft.com/office/drawing/2014/main" id="{684DA877-4DAB-0951-C477-7644D14A3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9779" y="3233211"/>
                <a:ext cx="7047619" cy="5062171"/>
              </a:xfrm>
              <a:prstGeom prst="rect">
                <a:avLst/>
              </a:prstGeom>
            </p:spPr>
          </p:pic>
        </p:grpSp>
        <p:sp>
          <p:nvSpPr>
            <p:cNvPr id="55" name="Object 36">
              <a:extLst>
                <a:ext uri="{FF2B5EF4-FFF2-40B4-BE49-F238E27FC236}">
                  <a16:creationId xmlns:a16="http://schemas.microsoft.com/office/drawing/2014/main" id="{631F3490-9B2F-9C0D-473A-1358683593B4}"/>
                </a:ext>
              </a:extLst>
            </p:cNvPr>
            <p:cNvSpPr txBox="1"/>
            <p:nvPr/>
          </p:nvSpPr>
          <p:spPr>
            <a:xfrm>
              <a:off x="11157008" y="5691270"/>
              <a:ext cx="327694" cy="2308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324DD6"/>
                  </a:solidFill>
                  <a:latin typeface="Noto Sans CJK KR Regular" pitchFamily="34" charset="0"/>
                  <a:cs typeface="Noto Sans CJK KR Regular" pitchFamily="34" charset="0"/>
                </a:rPr>
                <a:t>   </a:t>
              </a:r>
              <a:endParaRPr lang="en-US" dirty="0"/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3CC18097-DA78-A2ED-9C9C-6DE581C48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73311" y="5098465"/>
              <a:ext cx="3603193" cy="2354611"/>
            </a:xfrm>
            <a:prstGeom prst="rect">
              <a:avLst/>
            </a:prstGeom>
          </p:spPr>
        </p:pic>
      </p:grp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70071334-41C0-7E6E-AC38-331D323976EE}"/>
              </a:ext>
            </a:extLst>
          </p:cNvPr>
          <p:cNvGrpSpPr/>
          <p:nvPr/>
        </p:nvGrpSpPr>
        <p:grpSpPr>
          <a:xfrm>
            <a:off x="1106819" y="3940744"/>
            <a:ext cx="4949510" cy="4302591"/>
            <a:chOff x="1127819" y="4446249"/>
            <a:chExt cx="3901382" cy="3440451"/>
          </a:xfrm>
        </p:grpSpPr>
        <p:grpSp>
          <p:nvGrpSpPr>
            <p:cNvPr id="11" name="그룹 1007">
              <a:extLst>
                <a:ext uri="{FF2B5EF4-FFF2-40B4-BE49-F238E27FC236}">
                  <a16:creationId xmlns:a16="http://schemas.microsoft.com/office/drawing/2014/main" id="{263083B2-C6AA-3839-4099-7103A0BE8BC1}"/>
                </a:ext>
              </a:extLst>
            </p:cNvPr>
            <p:cNvGrpSpPr/>
            <p:nvPr/>
          </p:nvGrpSpPr>
          <p:grpSpPr>
            <a:xfrm>
              <a:off x="1127819" y="4446249"/>
              <a:ext cx="3901382" cy="3440451"/>
              <a:chOff x="1579779" y="3233211"/>
              <a:chExt cx="7047619" cy="5062171"/>
            </a:xfrm>
          </p:grpSpPr>
          <p:pic>
            <p:nvPicPr>
              <p:cNvPr id="13" name="Object 22">
                <a:extLst>
                  <a:ext uri="{FF2B5EF4-FFF2-40B4-BE49-F238E27FC236}">
                    <a16:creationId xmlns:a16="http://schemas.microsoft.com/office/drawing/2014/main" id="{5531B739-F346-4D67-8091-7F490FF1C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9779" y="3233211"/>
                <a:ext cx="7047619" cy="5062171"/>
              </a:xfrm>
              <a:prstGeom prst="rect">
                <a:avLst/>
              </a:prstGeom>
            </p:spPr>
          </p:pic>
        </p:grpSp>
        <p:sp>
          <p:nvSpPr>
            <p:cNvPr id="28" name="Object 36">
              <a:extLst>
                <a:ext uri="{FF2B5EF4-FFF2-40B4-BE49-F238E27FC236}">
                  <a16:creationId xmlns:a16="http://schemas.microsoft.com/office/drawing/2014/main" id="{4E1B03DF-903A-EFF2-1A5C-CF2B420BCF3A}"/>
                </a:ext>
              </a:extLst>
            </p:cNvPr>
            <p:cNvSpPr txBox="1"/>
            <p:nvPr/>
          </p:nvSpPr>
          <p:spPr>
            <a:xfrm>
              <a:off x="1860609" y="5581973"/>
              <a:ext cx="327694" cy="2308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324DD6"/>
                  </a:solidFill>
                  <a:latin typeface="Noto Sans CJK KR Regular" pitchFamily="34" charset="0"/>
                  <a:cs typeface="Noto Sans CJK KR Regular" pitchFamily="34" charset="0"/>
                </a:rPr>
                <a:t>   </a:t>
              </a:r>
              <a:endParaRPr 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18799A-6C9E-1FE1-9BE9-C7AE5B8EFF5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9"/>
            <a:srcRect b="34777"/>
            <a:stretch/>
          </p:blipFill>
          <p:spPr>
            <a:xfrm>
              <a:off x="1183341" y="4966527"/>
              <a:ext cx="3647790" cy="2743276"/>
            </a:xfrm>
            <a:prstGeom prst="rect">
              <a:avLst/>
            </a:prstGeom>
          </p:spPr>
        </p:pic>
      </p:grp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0D94D82D-95B3-B702-E371-4C8424151FA2}"/>
              </a:ext>
            </a:extLst>
          </p:cNvPr>
          <p:cNvGrpSpPr/>
          <p:nvPr/>
        </p:nvGrpSpPr>
        <p:grpSpPr>
          <a:xfrm>
            <a:off x="7864275" y="3593464"/>
            <a:ext cx="2519999" cy="691906"/>
            <a:chOff x="7864275" y="3593464"/>
            <a:chExt cx="2519999" cy="691906"/>
          </a:xfrm>
        </p:grpSpPr>
        <p:sp>
          <p:nvSpPr>
            <p:cNvPr id="961" name="모서리가 둥근 직사각형 960">
              <a:extLst>
                <a:ext uri="{FF2B5EF4-FFF2-40B4-BE49-F238E27FC236}">
                  <a16:creationId xmlns:a16="http://schemas.microsoft.com/office/drawing/2014/main" id="{A4FABFDC-E699-2BC9-A56D-5ECAA8EBFA8A}"/>
                </a:ext>
              </a:extLst>
            </p:cNvPr>
            <p:cNvSpPr/>
            <p:nvPr/>
          </p:nvSpPr>
          <p:spPr>
            <a:xfrm>
              <a:off x="7864275" y="3593464"/>
              <a:ext cx="2519999" cy="691906"/>
            </a:xfrm>
            <a:prstGeom prst="roundRect">
              <a:avLst/>
            </a:prstGeom>
            <a:solidFill>
              <a:srgbClr val="324D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Object 29">
              <a:extLst>
                <a:ext uri="{FF2B5EF4-FFF2-40B4-BE49-F238E27FC236}">
                  <a16:creationId xmlns:a16="http://schemas.microsoft.com/office/drawing/2014/main" id="{D7ABF543-9DEA-BE40-DED2-94224EE2E054}"/>
                </a:ext>
              </a:extLst>
            </p:cNvPr>
            <p:cNvSpPr txBox="1"/>
            <p:nvPr/>
          </p:nvSpPr>
          <p:spPr>
            <a:xfrm>
              <a:off x="8001143" y="3700891"/>
              <a:ext cx="2283271" cy="477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전체적 맥락 학습</a:t>
              </a:r>
              <a:endPara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C4D71BFD-1966-8228-1AA5-B5D1432C8FF6}"/>
              </a:ext>
            </a:extLst>
          </p:cNvPr>
          <p:cNvGrpSpPr/>
          <p:nvPr/>
        </p:nvGrpSpPr>
        <p:grpSpPr>
          <a:xfrm>
            <a:off x="2452208" y="3607511"/>
            <a:ext cx="2519999" cy="691906"/>
            <a:chOff x="7864275" y="3593464"/>
            <a:chExt cx="2519999" cy="691906"/>
          </a:xfrm>
        </p:grpSpPr>
        <p:sp>
          <p:nvSpPr>
            <p:cNvPr id="966" name="모서리가 둥근 직사각형 965">
              <a:extLst>
                <a:ext uri="{FF2B5EF4-FFF2-40B4-BE49-F238E27FC236}">
                  <a16:creationId xmlns:a16="http://schemas.microsoft.com/office/drawing/2014/main" id="{6C6DBF3D-CB06-3185-DA80-F5420556712D}"/>
                </a:ext>
              </a:extLst>
            </p:cNvPr>
            <p:cNvSpPr/>
            <p:nvPr/>
          </p:nvSpPr>
          <p:spPr>
            <a:xfrm>
              <a:off x="7864275" y="3593464"/>
              <a:ext cx="2519999" cy="691906"/>
            </a:xfrm>
            <a:prstGeom prst="roundRect">
              <a:avLst/>
            </a:prstGeom>
            <a:solidFill>
              <a:srgbClr val="324D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67" name="Object 29">
              <a:extLst>
                <a:ext uri="{FF2B5EF4-FFF2-40B4-BE49-F238E27FC236}">
                  <a16:creationId xmlns:a16="http://schemas.microsoft.com/office/drawing/2014/main" id="{45F79FBC-E59D-B400-C02C-4A378740AAC3}"/>
                </a:ext>
              </a:extLst>
            </p:cNvPr>
            <p:cNvSpPr txBox="1"/>
            <p:nvPr/>
          </p:nvSpPr>
          <p:spPr>
            <a:xfrm>
              <a:off x="8001143" y="3700891"/>
              <a:ext cx="2283271" cy="477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빠른 예측 속도</a:t>
              </a:r>
              <a:endParaRPr lang="en-US" altLang="ko-Kore-KR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968" name="그룹 967">
            <a:extLst>
              <a:ext uri="{FF2B5EF4-FFF2-40B4-BE49-F238E27FC236}">
                <a16:creationId xmlns:a16="http://schemas.microsoft.com/office/drawing/2014/main" id="{55A44B05-3DE3-FE21-59DC-5CC384B9959A}"/>
              </a:ext>
            </a:extLst>
          </p:cNvPr>
          <p:cNvGrpSpPr/>
          <p:nvPr/>
        </p:nvGrpSpPr>
        <p:grpSpPr>
          <a:xfrm>
            <a:off x="13460247" y="3620233"/>
            <a:ext cx="2519999" cy="691906"/>
            <a:chOff x="7864275" y="3593464"/>
            <a:chExt cx="2519999" cy="691906"/>
          </a:xfrm>
        </p:grpSpPr>
        <p:sp>
          <p:nvSpPr>
            <p:cNvPr id="969" name="모서리가 둥근 직사각형 968">
              <a:extLst>
                <a:ext uri="{FF2B5EF4-FFF2-40B4-BE49-F238E27FC236}">
                  <a16:creationId xmlns:a16="http://schemas.microsoft.com/office/drawing/2014/main" id="{5C86C28B-473C-6318-9A2E-A2E7BD20B777}"/>
                </a:ext>
              </a:extLst>
            </p:cNvPr>
            <p:cNvSpPr/>
            <p:nvPr/>
          </p:nvSpPr>
          <p:spPr>
            <a:xfrm>
              <a:off x="7864275" y="3593464"/>
              <a:ext cx="2519999" cy="691906"/>
            </a:xfrm>
            <a:prstGeom prst="roundRect">
              <a:avLst/>
            </a:prstGeom>
            <a:solidFill>
              <a:srgbClr val="324D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70" name="Object 29">
              <a:extLst>
                <a:ext uri="{FF2B5EF4-FFF2-40B4-BE49-F238E27FC236}">
                  <a16:creationId xmlns:a16="http://schemas.microsoft.com/office/drawing/2014/main" id="{2D06B66B-1107-381F-5CD6-EB5A5E5A88DF}"/>
                </a:ext>
              </a:extLst>
            </p:cNvPr>
            <p:cNvSpPr txBox="1"/>
            <p:nvPr/>
          </p:nvSpPr>
          <p:spPr>
            <a:xfrm>
              <a:off x="8001143" y="3700891"/>
              <a:ext cx="2283271" cy="477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확장성</a:t>
              </a:r>
              <a:endParaRPr lang="en-US" altLang="ko-Kore-KR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991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>
            <a:extLst>
              <a:ext uri="{FF2B5EF4-FFF2-40B4-BE49-F238E27FC236}">
                <a16:creationId xmlns:a16="http://schemas.microsoft.com/office/drawing/2014/main" id="{653D121B-6BB6-1129-F5C6-897DC0DC96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946334"/>
            <a:ext cx="1272500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물 객체 감지 최종 모델 선정</a:t>
            </a:r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4631" y="7801298"/>
            <a:ext cx="16276453" cy="104462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74706" y="8046612"/>
            <a:ext cx="1611348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모델을 돌려본 후 </a:t>
            </a:r>
            <a:r>
              <a:rPr lang="en-US" sz="3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성능이 좋은 YOLO v7을 object </a:t>
            </a:r>
            <a:r>
              <a:rPr lang="en-US" sz="30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detection에</a:t>
            </a:r>
            <a:r>
              <a:rPr lang="en-US" sz="3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적용시킴</a:t>
            </a:r>
            <a:endParaRPr lang="en-US" sz="3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8515" y="3300966"/>
            <a:ext cx="4872022" cy="36837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83381" y="3300966"/>
            <a:ext cx="4872022" cy="36837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88387" y="3300966"/>
            <a:ext cx="4872022" cy="3683781"/>
          </a:xfrm>
          <a:prstGeom prst="rect">
            <a:avLst/>
          </a:prstGeom>
        </p:spPr>
      </p:pic>
      <p:pic>
        <p:nvPicPr>
          <p:cNvPr id="5" name="KakaoTalk_Video_2022-08-17-13-37-35" descr="YOLO v5 m&#10;">
            <a:hlinkClick r:id="" action="ppaction://media"/>
            <a:extLst>
              <a:ext uri="{FF2B5EF4-FFF2-40B4-BE49-F238E27FC236}">
                <a16:creationId xmlns:a16="http://schemas.microsoft.com/office/drawing/2014/main" id="{4C2AE253-FA6F-A206-BD23-920E8EF11908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74705" y="3366879"/>
            <a:ext cx="4719600" cy="35359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3073" y="3300966"/>
            <a:ext cx="1733356" cy="57829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0244" y="3371046"/>
            <a:ext cx="187915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v5 m</a:t>
            </a:r>
          </a:p>
        </p:txBody>
      </p:sp>
      <p:pic>
        <p:nvPicPr>
          <p:cNvPr id="7" name="KakaoTalk_Video_2022-08-17-13-37-48" descr="KakaoTalk_Video_2022-08-17-13-37-48">
            <a:hlinkClick r:id="" action="ppaction://media"/>
            <a:extLst>
              <a:ext uri="{FF2B5EF4-FFF2-40B4-BE49-F238E27FC236}">
                <a16:creationId xmlns:a16="http://schemas.microsoft.com/office/drawing/2014/main" id="{54301E72-22C4-0CC2-8CDA-B4F43C1264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757516" y="3366880"/>
            <a:ext cx="4724276" cy="35359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86308" y="3300966"/>
            <a:ext cx="1733356" cy="578292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705416" y="3366880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25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YOLO v7 x</a:t>
            </a:r>
          </a:p>
        </p:txBody>
      </p:sp>
      <p:pic>
        <p:nvPicPr>
          <p:cNvPr id="11" name="KakaoTalk_Video_2022-08-17-13-38-06" descr="KakaoTalk_Video_2022-08-17-13-38-06">
            <a:hlinkClick r:id="" action="ppaction://media"/>
            <a:extLst>
              <a:ext uri="{FF2B5EF4-FFF2-40B4-BE49-F238E27FC236}">
                <a16:creationId xmlns:a16="http://schemas.microsoft.com/office/drawing/2014/main" id="{F5B0C418-B8FF-71EF-3854-DA1D918F14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466865" y="3382871"/>
            <a:ext cx="4721327" cy="351997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89047" y="3300966"/>
            <a:ext cx="1733356" cy="57829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2496800" y="3366880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v7</a:t>
            </a: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99200D47-0133-9EE0-D593-767CCB99E6D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Object Detection</a:t>
            </a:r>
            <a:endParaRPr lang="en-US" dirty="0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9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9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repeatCount="10000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>
            <a:extLst>
              <a:ext uri="{FF2B5EF4-FFF2-40B4-BE49-F238E27FC236}">
                <a16:creationId xmlns:a16="http://schemas.microsoft.com/office/drawing/2014/main" id="{653D121B-6BB6-1129-F5C6-897DC0DC96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946334"/>
            <a:ext cx="1272500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ore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YOLO v5 </a:t>
            </a:r>
            <a:r>
              <a:rPr lang="en-US" altLang="ko-Kore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영역감지</a:t>
            </a:r>
            <a:r>
              <a:rPr lang="en-US" altLang="ko-Kore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altLang="ko-Kore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오류</a:t>
            </a:r>
            <a:endParaRPr lang="en-US" altLang="ko-Kore-KR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4631" y="7801298"/>
            <a:ext cx="16276453" cy="104462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74706" y="8046612"/>
            <a:ext cx="161134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v5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모델들은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물이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아닌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부분을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물로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감지하는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것을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확인할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있음</a:t>
            </a:r>
            <a:endParaRPr lang="en-US" altLang="ko-Kore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83381" y="3300966"/>
            <a:ext cx="4872022" cy="36837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88387" y="3300966"/>
            <a:ext cx="4872022" cy="3683781"/>
          </a:xfrm>
          <a:prstGeom prst="rect">
            <a:avLst/>
          </a:prstGeom>
        </p:spPr>
      </p:pic>
      <p:pic>
        <p:nvPicPr>
          <p:cNvPr id="5" name="KakaoTalk_Video_2022-08-17-13-37-35" descr="YOLO v5 m&#10;">
            <a:hlinkClick r:id="" action="ppaction://media"/>
            <a:extLst>
              <a:ext uri="{FF2B5EF4-FFF2-40B4-BE49-F238E27FC236}">
                <a16:creationId xmlns:a16="http://schemas.microsoft.com/office/drawing/2014/main" id="{4C2AE253-FA6F-A206-BD23-920E8EF119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74705" y="3366880"/>
            <a:ext cx="4716496" cy="351997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3073" y="3300966"/>
            <a:ext cx="1733356" cy="57829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0244" y="3371046"/>
            <a:ext cx="187915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v5 m</a:t>
            </a:r>
          </a:p>
        </p:txBody>
      </p:sp>
      <p:pic>
        <p:nvPicPr>
          <p:cNvPr id="7" name="KakaoTalk_Video_2022-08-17-13-37-48" descr="KakaoTalk_Video_2022-08-17-13-37-48">
            <a:hlinkClick r:id="" action="ppaction://media"/>
            <a:extLst>
              <a:ext uri="{FF2B5EF4-FFF2-40B4-BE49-F238E27FC236}">
                <a16:creationId xmlns:a16="http://schemas.microsoft.com/office/drawing/2014/main" id="{54301E72-22C4-0CC2-8CDA-B4F43C1264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770987" y="3366880"/>
            <a:ext cx="4710805" cy="35199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86308" y="3300966"/>
            <a:ext cx="1733356" cy="578292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705416" y="3366880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25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YOLO v7 x</a:t>
            </a:r>
          </a:p>
        </p:txBody>
      </p:sp>
      <p:pic>
        <p:nvPicPr>
          <p:cNvPr id="11" name="KakaoTalk_Video_2022-08-17-13-38-06" descr="KakaoTalk_Video_2022-08-17-13-38-06">
            <a:hlinkClick r:id="" action="ppaction://media"/>
            <a:extLst>
              <a:ext uri="{FF2B5EF4-FFF2-40B4-BE49-F238E27FC236}">
                <a16:creationId xmlns:a16="http://schemas.microsoft.com/office/drawing/2014/main" id="{F5B0C418-B8FF-71EF-3854-DA1D918F14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469166" y="3382871"/>
            <a:ext cx="4719025" cy="3519970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2496800" y="3366880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v7</a:t>
            </a: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99200D47-0133-9EE0-D593-767CCB99E6D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Object Detection</a:t>
            </a:r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DCE2844-424E-9C58-FA9B-1D64477C68B5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810856" y="3399203"/>
            <a:ext cx="4648200" cy="3475546"/>
          </a:xfrm>
          <a:prstGeom prst="rect">
            <a:avLst/>
          </a:prstGeom>
        </p:spPr>
      </p:pic>
      <p:pic>
        <p:nvPicPr>
          <p:cNvPr id="20" name="Object 29">
            <a:extLst>
              <a:ext uri="{FF2B5EF4-FFF2-40B4-BE49-F238E27FC236}">
                <a16:creationId xmlns:a16="http://schemas.microsoft.com/office/drawing/2014/main" id="{F1C7F275-BF15-CAAE-454E-11D5731274B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15364" y="3314700"/>
            <a:ext cx="1733356" cy="578292"/>
          </a:xfrm>
          <a:prstGeom prst="rect">
            <a:avLst/>
          </a:prstGeom>
        </p:spPr>
      </p:pic>
      <p:sp>
        <p:nvSpPr>
          <p:cNvPr id="22" name="Object 32">
            <a:extLst>
              <a:ext uri="{FF2B5EF4-FFF2-40B4-BE49-F238E27FC236}">
                <a16:creationId xmlns:a16="http://schemas.microsoft.com/office/drawing/2014/main" id="{FEDA7BBC-E756-3DD9-ED3E-2B9B573CC243}"/>
              </a:ext>
            </a:extLst>
          </p:cNvPr>
          <p:cNvSpPr txBox="1"/>
          <p:nvPr/>
        </p:nvSpPr>
        <p:spPr>
          <a:xfrm>
            <a:off x="6701201" y="3365319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v7 x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96327C-BA49-4D3D-A682-76BC205D636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2525856" y="3399203"/>
            <a:ext cx="4662467" cy="3475546"/>
          </a:xfrm>
          <a:prstGeom prst="rect">
            <a:avLst/>
          </a:prstGeom>
        </p:spPr>
      </p:pic>
      <p:sp>
        <p:nvSpPr>
          <p:cNvPr id="28" name="Object 37">
            <a:extLst>
              <a:ext uri="{FF2B5EF4-FFF2-40B4-BE49-F238E27FC236}">
                <a16:creationId xmlns:a16="http://schemas.microsoft.com/office/drawing/2014/main" id="{644C284A-B6E2-0AA7-06FC-30B74963A59C}"/>
              </a:ext>
            </a:extLst>
          </p:cNvPr>
          <p:cNvSpPr txBox="1"/>
          <p:nvPr/>
        </p:nvSpPr>
        <p:spPr>
          <a:xfrm>
            <a:off x="12525856" y="3365319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v7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F90680A-5DBB-9A52-2A57-4C29AA72FC7B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761" y="3389327"/>
            <a:ext cx="4716495" cy="3485422"/>
          </a:xfrm>
          <a:prstGeom prst="rect">
            <a:avLst/>
          </a:prstGeom>
        </p:spPr>
      </p:pic>
      <p:pic>
        <p:nvPicPr>
          <p:cNvPr id="31" name="Object 39">
            <a:extLst>
              <a:ext uri="{FF2B5EF4-FFF2-40B4-BE49-F238E27FC236}">
                <a16:creationId xmlns:a16="http://schemas.microsoft.com/office/drawing/2014/main" id="{714AF44B-F58E-174B-909A-8B69EAF4017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2129" y="3314700"/>
            <a:ext cx="1733356" cy="578292"/>
          </a:xfrm>
          <a:prstGeom prst="rect">
            <a:avLst/>
          </a:prstGeom>
        </p:spPr>
      </p:pic>
      <p:sp>
        <p:nvSpPr>
          <p:cNvPr id="33" name="Object 42">
            <a:extLst>
              <a:ext uri="{FF2B5EF4-FFF2-40B4-BE49-F238E27FC236}">
                <a16:creationId xmlns:a16="http://schemas.microsoft.com/office/drawing/2014/main" id="{0CF8BAA5-3283-E4F9-CD1C-4ED3A4366E31}"/>
              </a:ext>
            </a:extLst>
          </p:cNvPr>
          <p:cNvSpPr txBox="1"/>
          <p:nvPr/>
        </p:nvSpPr>
        <p:spPr>
          <a:xfrm>
            <a:off x="990600" y="3365319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v5 m</a:t>
            </a:r>
          </a:p>
        </p:txBody>
      </p:sp>
      <p:pic>
        <p:nvPicPr>
          <p:cNvPr id="37" name="Object 17">
            <a:extLst>
              <a:ext uri="{FF2B5EF4-FFF2-40B4-BE49-F238E27FC236}">
                <a16:creationId xmlns:a16="http://schemas.microsoft.com/office/drawing/2014/main" id="{E5EAE753-68EE-4C96-DDB2-BDF9B79EE26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8515" y="3314700"/>
            <a:ext cx="4872022" cy="3683781"/>
          </a:xfrm>
          <a:prstGeom prst="rect">
            <a:avLst/>
          </a:prstGeom>
        </p:spPr>
      </p:pic>
      <p:pic>
        <p:nvPicPr>
          <p:cNvPr id="38" name="Object 20">
            <a:extLst>
              <a:ext uri="{FF2B5EF4-FFF2-40B4-BE49-F238E27FC236}">
                <a16:creationId xmlns:a16="http://schemas.microsoft.com/office/drawing/2014/main" id="{F0EF9B98-CF2B-0672-9FAF-414670D4A91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88387" y="3314700"/>
            <a:ext cx="4872022" cy="368378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3725F0D-CF43-4634-AC20-E7322CD636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0424" y="3354751"/>
            <a:ext cx="4755776" cy="3596198"/>
          </a:xfrm>
          <a:prstGeom prst="rect">
            <a:avLst/>
          </a:prstGeom>
        </p:spPr>
      </p:pic>
      <p:pic>
        <p:nvPicPr>
          <p:cNvPr id="42" name="Object 27">
            <a:extLst>
              <a:ext uri="{FF2B5EF4-FFF2-40B4-BE49-F238E27FC236}">
                <a16:creationId xmlns:a16="http://schemas.microsoft.com/office/drawing/2014/main" id="{F0F02413-548B-67DC-B2A4-53F3093D6E9D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86308" y="3314700"/>
            <a:ext cx="1733356" cy="578292"/>
          </a:xfrm>
          <a:prstGeom prst="rect">
            <a:avLst/>
          </a:prstGeom>
        </p:spPr>
      </p:pic>
      <p:sp>
        <p:nvSpPr>
          <p:cNvPr id="43" name="Object 30">
            <a:extLst>
              <a:ext uri="{FF2B5EF4-FFF2-40B4-BE49-F238E27FC236}">
                <a16:creationId xmlns:a16="http://schemas.microsoft.com/office/drawing/2014/main" id="{C39E4805-7BFF-5E23-2925-AFAD7FCA73AF}"/>
              </a:ext>
            </a:extLst>
          </p:cNvPr>
          <p:cNvSpPr txBox="1"/>
          <p:nvPr/>
        </p:nvSpPr>
        <p:spPr>
          <a:xfrm>
            <a:off x="6629400" y="3365673"/>
            <a:ext cx="195450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v5 m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07FB1FA-C3F8-687B-3E8C-074339F012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41699" y="3365415"/>
            <a:ext cx="4769310" cy="3585533"/>
          </a:xfrm>
          <a:prstGeom prst="rect">
            <a:avLst/>
          </a:prstGeom>
        </p:spPr>
      </p:pic>
      <p:pic>
        <p:nvPicPr>
          <p:cNvPr id="45" name="Object 31">
            <a:extLst>
              <a:ext uri="{FF2B5EF4-FFF2-40B4-BE49-F238E27FC236}">
                <a16:creationId xmlns:a16="http://schemas.microsoft.com/office/drawing/2014/main" id="{4EA27B54-1158-8B08-0255-7D20496B25D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8094" y="3314700"/>
            <a:ext cx="1733356" cy="578292"/>
          </a:xfrm>
          <a:prstGeom prst="rect">
            <a:avLst/>
          </a:prstGeom>
        </p:spPr>
      </p:pic>
      <p:sp>
        <p:nvSpPr>
          <p:cNvPr id="46" name="Object 34">
            <a:extLst>
              <a:ext uri="{FF2B5EF4-FFF2-40B4-BE49-F238E27FC236}">
                <a16:creationId xmlns:a16="http://schemas.microsoft.com/office/drawing/2014/main" id="{671F9F8C-F20E-1D09-10EE-E9AAB041CE58}"/>
              </a:ext>
            </a:extLst>
          </p:cNvPr>
          <p:cNvSpPr txBox="1"/>
          <p:nvPr/>
        </p:nvSpPr>
        <p:spPr>
          <a:xfrm>
            <a:off x="12388387" y="3376941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v5 s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8CAC1C8-4EF3-B2BB-452B-79D81F9789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270" y="3354750"/>
            <a:ext cx="4747952" cy="3596199"/>
          </a:xfrm>
          <a:prstGeom prst="rect">
            <a:avLst/>
          </a:prstGeom>
        </p:spPr>
      </p:pic>
      <p:pic>
        <p:nvPicPr>
          <p:cNvPr id="48" name="Object 35">
            <a:extLst>
              <a:ext uri="{FF2B5EF4-FFF2-40B4-BE49-F238E27FC236}">
                <a16:creationId xmlns:a16="http://schemas.microsoft.com/office/drawing/2014/main" id="{495DCB5F-5824-8C2F-2408-3C089F67C8A6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3073" y="3314700"/>
            <a:ext cx="1733356" cy="578292"/>
          </a:xfrm>
          <a:prstGeom prst="rect">
            <a:avLst/>
          </a:prstGeom>
        </p:spPr>
      </p:pic>
      <p:sp>
        <p:nvSpPr>
          <p:cNvPr id="49" name="Object 38">
            <a:extLst>
              <a:ext uri="{FF2B5EF4-FFF2-40B4-BE49-F238E27FC236}">
                <a16:creationId xmlns:a16="http://schemas.microsoft.com/office/drawing/2014/main" id="{12BC31B8-2958-C73C-DCC9-EEFE4D2BAC7A}"/>
              </a:ext>
            </a:extLst>
          </p:cNvPr>
          <p:cNvSpPr txBox="1"/>
          <p:nvPr/>
        </p:nvSpPr>
        <p:spPr>
          <a:xfrm>
            <a:off x="929478" y="3365673"/>
            <a:ext cx="196697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v5 m</a:t>
            </a:r>
          </a:p>
        </p:txBody>
      </p:sp>
      <p:pic>
        <p:nvPicPr>
          <p:cNvPr id="50" name="Object 39">
            <a:extLst>
              <a:ext uri="{FF2B5EF4-FFF2-40B4-BE49-F238E27FC236}">
                <a16:creationId xmlns:a16="http://schemas.microsoft.com/office/drawing/2014/main" id="{77915906-5C73-AC5B-A2AE-C3782E91619F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14913337">
            <a:off x="1176133" y="4344882"/>
            <a:ext cx="486267" cy="1385037"/>
          </a:xfrm>
          <a:prstGeom prst="rect">
            <a:avLst/>
          </a:prstGeom>
        </p:spPr>
      </p:pic>
      <p:pic>
        <p:nvPicPr>
          <p:cNvPr id="51" name="Object 42">
            <a:extLst>
              <a:ext uri="{FF2B5EF4-FFF2-40B4-BE49-F238E27FC236}">
                <a16:creationId xmlns:a16="http://schemas.microsoft.com/office/drawing/2014/main" id="{DD3EFAF1-F6AF-6EDB-BA66-17714B775164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8640000">
            <a:off x="8644373" y="6203113"/>
            <a:ext cx="486267" cy="1385037"/>
          </a:xfrm>
          <a:prstGeom prst="rect">
            <a:avLst/>
          </a:prstGeom>
        </p:spPr>
      </p:pic>
      <p:pic>
        <p:nvPicPr>
          <p:cNvPr id="52" name="Object 45">
            <a:extLst>
              <a:ext uri="{FF2B5EF4-FFF2-40B4-BE49-F238E27FC236}">
                <a16:creationId xmlns:a16="http://schemas.microsoft.com/office/drawing/2014/main" id="{5F881A3A-1CCD-F4F7-BB74-FE7147AAC6DF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8640000">
            <a:off x="13423179" y="6086393"/>
            <a:ext cx="486267" cy="13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087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>
            <a:extLst>
              <a:ext uri="{FF2B5EF4-FFF2-40B4-BE49-F238E27FC236}">
                <a16:creationId xmlns:a16="http://schemas.microsoft.com/office/drawing/2014/main" id="{653D121B-6BB6-1129-F5C6-897DC0DC96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946334"/>
            <a:ext cx="1272500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ore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ore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YOLO모델</a:t>
            </a:r>
            <a:r>
              <a:rPr lang="en-US" altLang="ko-Kore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altLang="ko-Kore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종류</a:t>
            </a:r>
            <a:r>
              <a:rPr lang="en-US" altLang="ko-Kore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별 </a:t>
            </a:r>
            <a:r>
              <a:rPr lang="en-US" altLang="ko-Kore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성능비교</a:t>
            </a:r>
            <a:endParaRPr lang="en-US" altLang="ko-Kore-KR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4631" y="7801298"/>
            <a:ext cx="16276453" cy="104462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74706" y="8046612"/>
            <a:ext cx="161134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v7의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성능이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월등하며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  v7이 7x보다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가볍고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빠른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것에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비해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큰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차이가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없다는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것을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확인할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</a:t>
            </a:r>
            <a:r>
              <a:rPr lang="en-US" altLang="ko-Kore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있음</a:t>
            </a:r>
            <a:endParaRPr lang="en-US" altLang="ko-Kore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8515" y="3300966"/>
            <a:ext cx="4872022" cy="36837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83381" y="3300966"/>
            <a:ext cx="4872022" cy="36837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88387" y="3300966"/>
            <a:ext cx="4872022" cy="3683781"/>
          </a:xfrm>
          <a:prstGeom prst="rect">
            <a:avLst/>
          </a:prstGeom>
        </p:spPr>
      </p:pic>
      <p:pic>
        <p:nvPicPr>
          <p:cNvPr id="5" name="KakaoTalk_Video_2022-08-17-13-37-35" descr="YOLO v5 m&#10;">
            <a:hlinkClick r:id="" action="ppaction://media"/>
            <a:extLst>
              <a:ext uri="{FF2B5EF4-FFF2-40B4-BE49-F238E27FC236}">
                <a16:creationId xmlns:a16="http://schemas.microsoft.com/office/drawing/2014/main" id="{4C2AE253-FA6F-A206-BD23-920E8EF119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74705" y="3366880"/>
            <a:ext cx="4716496" cy="351997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3073" y="3300966"/>
            <a:ext cx="1733356" cy="57829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0244" y="3371046"/>
            <a:ext cx="187915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v5 m</a:t>
            </a:r>
          </a:p>
        </p:txBody>
      </p:sp>
      <p:pic>
        <p:nvPicPr>
          <p:cNvPr id="7" name="KakaoTalk_Video_2022-08-17-13-37-48" descr="KakaoTalk_Video_2022-08-17-13-37-48">
            <a:hlinkClick r:id="" action="ppaction://media"/>
            <a:extLst>
              <a:ext uri="{FF2B5EF4-FFF2-40B4-BE49-F238E27FC236}">
                <a16:creationId xmlns:a16="http://schemas.microsoft.com/office/drawing/2014/main" id="{54301E72-22C4-0CC2-8CDA-B4F43C1264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770987" y="3366880"/>
            <a:ext cx="4710805" cy="35199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86308" y="3300966"/>
            <a:ext cx="1733356" cy="578292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705416" y="3366880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25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YOLO v7 x</a:t>
            </a:r>
          </a:p>
        </p:txBody>
      </p:sp>
      <p:pic>
        <p:nvPicPr>
          <p:cNvPr id="11" name="KakaoTalk_Video_2022-08-17-13-38-06" descr="KakaoTalk_Video_2022-08-17-13-38-06">
            <a:hlinkClick r:id="" action="ppaction://media"/>
            <a:extLst>
              <a:ext uri="{FF2B5EF4-FFF2-40B4-BE49-F238E27FC236}">
                <a16:creationId xmlns:a16="http://schemas.microsoft.com/office/drawing/2014/main" id="{F5B0C418-B8FF-71EF-3854-DA1D918F14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469166" y="3382871"/>
            <a:ext cx="4719025" cy="351997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89047" y="3300966"/>
            <a:ext cx="1733356" cy="57829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2496800" y="3366880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v7</a:t>
            </a: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99200D47-0133-9EE0-D593-767CCB99E6D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Object Detection</a:t>
            </a:r>
            <a:endParaRPr lang="en-US" dirty="0"/>
          </a:p>
        </p:txBody>
      </p:sp>
      <p:pic>
        <p:nvPicPr>
          <p:cNvPr id="14" name="Object 14">
            <a:extLst>
              <a:ext uri="{FF2B5EF4-FFF2-40B4-BE49-F238E27FC236}">
                <a16:creationId xmlns:a16="http://schemas.microsoft.com/office/drawing/2014/main" id="{D42CA8AF-CB59-9E79-0754-3FDA47BCC3F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12437" y="3314700"/>
            <a:ext cx="4872022" cy="3683781"/>
          </a:xfrm>
          <a:prstGeom prst="rect">
            <a:avLst/>
          </a:prstGeom>
        </p:spPr>
      </p:pic>
      <p:pic>
        <p:nvPicPr>
          <p:cNvPr id="15" name="Object 17">
            <a:extLst>
              <a:ext uri="{FF2B5EF4-FFF2-40B4-BE49-F238E27FC236}">
                <a16:creationId xmlns:a16="http://schemas.microsoft.com/office/drawing/2014/main" id="{8B065916-74A0-7012-2EED-A0B3890B0B3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7571" y="3314700"/>
            <a:ext cx="4872022" cy="3683781"/>
          </a:xfrm>
          <a:prstGeom prst="rect">
            <a:avLst/>
          </a:prstGeom>
        </p:spPr>
      </p:pic>
      <p:pic>
        <p:nvPicPr>
          <p:cNvPr id="17" name="Object 20">
            <a:extLst>
              <a:ext uri="{FF2B5EF4-FFF2-40B4-BE49-F238E27FC236}">
                <a16:creationId xmlns:a16="http://schemas.microsoft.com/office/drawing/2014/main" id="{6AE16BD4-CBA7-5FB0-BF51-EBEACB32751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17443" y="3314700"/>
            <a:ext cx="4872022" cy="36837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CE2844-424E-9C58-FA9B-1D64477C68B5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6810856" y="3399203"/>
            <a:ext cx="4648200" cy="3475546"/>
          </a:xfrm>
          <a:prstGeom prst="rect">
            <a:avLst/>
          </a:prstGeom>
        </p:spPr>
      </p:pic>
      <p:pic>
        <p:nvPicPr>
          <p:cNvPr id="20" name="Object 29">
            <a:extLst>
              <a:ext uri="{FF2B5EF4-FFF2-40B4-BE49-F238E27FC236}">
                <a16:creationId xmlns:a16="http://schemas.microsoft.com/office/drawing/2014/main" id="{F1C7F275-BF15-CAAE-454E-11D5731274B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15364" y="3314700"/>
            <a:ext cx="1733356" cy="578292"/>
          </a:xfrm>
          <a:prstGeom prst="rect">
            <a:avLst/>
          </a:prstGeom>
        </p:spPr>
      </p:pic>
      <p:sp>
        <p:nvSpPr>
          <p:cNvPr id="22" name="Object 32">
            <a:extLst>
              <a:ext uri="{FF2B5EF4-FFF2-40B4-BE49-F238E27FC236}">
                <a16:creationId xmlns:a16="http://schemas.microsoft.com/office/drawing/2014/main" id="{FEDA7BBC-E756-3DD9-ED3E-2B9B573CC243}"/>
              </a:ext>
            </a:extLst>
          </p:cNvPr>
          <p:cNvSpPr txBox="1"/>
          <p:nvPr/>
        </p:nvSpPr>
        <p:spPr>
          <a:xfrm>
            <a:off x="6701201" y="3365319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v7 x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96327C-BA49-4D3D-A682-76BC205D6367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2525856" y="3399203"/>
            <a:ext cx="4662467" cy="3475546"/>
          </a:xfrm>
          <a:prstGeom prst="rect">
            <a:avLst/>
          </a:prstGeom>
        </p:spPr>
      </p:pic>
      <p:grpSp>
        <p:nvGrpSpPr>
          <p:cNvPr id="25" name="그룹 1011">
            <a:extLst>
              <a:ext uri="{FF2B5EF4-FFF2-40B4-BE49-F238E27FC236}">
                <a16:creationId xmlns:a16="http://schemas.microsoft.com/office/drawing/2014/main" id="{CE1F12B7-856C-9952-A7E6-195F99D53CC4}"/>
              </a:ext>
            </a:extLst>
          </p:cNvPr>
          <p:cNvGrpSpPr/>
          <p:nvPr/>
        </p:nvGrpSpPr>
        <p:grpSpPr>
          <a:xfrm>
            <a:off x="12418103" y="3314700"/>
            <a:ext cx="1733356" cy="578292"/>
            <a:chOff x="12389047" y="3640851"/>
            <a:chExt cx="1733356" cy="578292"/>
          </a:xfrm>
        </p:grpSpPr>
        <p:pic>
          <p:nvPicPr>
            <p:cNvPr id="26" name="Object 34">
              <a:extLst>
                <a:ext uri="{FF2B5EF4-FFF2-40B4-BE49-F238E27FC236}">
                  <a16:creationId xmlns:a16="http://schemas.microsoft.com/office/drawing/2014/main" id="{DDF4BC20-1B4C-6BB4-93B0-F66DD229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89047" y="3640851"/>
              <a:ext cx="1733356" cy="578292"/>
            </a:xfrm>
            <a:prstGeom prst="rect">
              <a:avLst/>
            </a:prstGeom>
          </p:spPr>
        </p:pic>
      </p:grpSp>
      <p:sp>
        <p:nvSpPr>
          <p:cNvPr id="28" name="Object 37">
            <a:extLst>
              <a:ext uri="{FF2B5EF4-FFF2-40B4-BE49-F238E27FC236}">
                <a16:creationId xmlns:a16="http://schemas.microsoft.com/office/drawing/2014/main" id="{644C284A-B6E2-0AA7-06FC-30B74963A59C}"/>
              </a:ext>
            </a:extLst>
          </p:cNvPr>
          <p:cNvSpPr txBox="1"/>
          <p:nvPr/>
        </p:nvSpPr>
        <p:spPr>
          <a:xfrm>
            <a:off x="12525856" y="3365319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v7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F90680A-5DBB-9A52-2A57-4C29AA72FC7B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103761" y="3389327"/>
            <a:ext cx="4716495" cy="3485422"/>
          </a:xfrm>
          <a:prstGeom prst="rect">
            <a:avLst/>
          </a:prstGeom>
        </p:spPr>
      </p:pic>
      <p:pic>
        <p:nvPicPr>
          <p:cNvPr id="31" name="Object 39">
            <a:extLst>
              <a:ext uri="{FF2B5EF4-FFF2-40B4-BE49-F238E27FC236}">
                <a16:creationId xmlns:a16="http://schemas.microsoft.com/office/drawing/2014/main" id="{714AF44B-F58E-174B-909A-8B69EAF4017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2129" y="3314700"/>
            <a:ext cx="1733356" cy="578292"/>
          </a:xfrm>
          <a:prstGeom prst="rect">
            <a:avLst/>
          </a:prstGeom>
        </p:spPr>
      </p:pic>
      <p:sp>
        <p:nvSpPr>
          <p:cNvPr id="33" name="Object 42">
            <a:extLst>
              <a:ext uri="{FF2B5EF4-FFF2-40B4-BE49-F238E27FC236}">
                <a16:creationId xmlns:a16="http://schemas.microsoft.com/office/drawing/2014/main" id="{0CF8BAA5-3283-E4F9-CD1C-4ED3A4366E31}"/>
              </a:ext>
            </a:extLst>
          </p:cNvPr>
          <p:cNvSpPr txBox="1"/>
          <p:nvPr/>
        </p:nvSpPr>
        <p:spPr>
          <a:xfrm>
            <a:off x="990600" y="3365319"/>
            <a:ext cx="29008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YOLO v5 m</a:t>
            </a:r>
          </a:p>
        </p:txBody>
      </p:sp>
    </p:spTree>
    <p:extLst>
      <p:ext uri="{BB962C8B-B14F-4D97-AF65-F5344CB8AC3E}">
        <p14:creationId xmlns:p14="http://schemas.microsoft.com/office/powerpoint/2010/main" val="304382869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>
            <a:extLst>
              <a:ext uri="{FF2B5EF4-FFF2-40B4-BE49-F238E27FC236}">
                <a16:creationId xmlns:a16="http://schemas.microsoft.com/office/drawing/2014/main" id="{653D121B-6BB6-1129-F5C6-897DC0DC960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095" y="565421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946334"/>
            <a:ext cx="1272500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ore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Detection 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결과 영상</a:t>
            </a:r>
            <a:endParaRPr lang="en-US" altLang="ko-Kore-KR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sp>
        <p:nvSpPr>
          <p:cNvPr id="2" name="Object 10">
            <a:extLst>
              <a:ext uri="{FF2B5EF4-FFF2-40B4-BE49-F238E27FC236}">
                <a16:creationId xmlns:a16="http://schemas.microsoft.com/office/drawing/2014/main" id="{99200D47-0133-9EE0-D593-767CCB99E6D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Object Detection</a:t>
            </a:r>
            <a:endParaRPr lang="en-US" dirty="0"/>
          </a:p>
        </p:txBody>
      </p:sp>
      <p:pic>
        <p:nvPicPr>
          <p:cNvPr id="4" name="Object 17">
            <a:extLst>
              <a:ext uri="{FF2B5EF4-FFF2-40B4-BE49-F238E27FC236}">
                <a16:creationId xmlns:a16="http://schemas.microsoft.com/office/drawing/2014/main" id="{7B5D1A2E-8FD1-F0BC-2FD1-052D155BCCE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8005" y="3137980"/>
            <a:ext cx="7913003" cy="4607632"/>
          </a:xfrm>
          <a:prstGeom prst="rect">
            <a:avLst/>
          </a:prstGeom>
        </p:spPr>
      </p:pic>
      <p:pic>
        <p:nvPicPr>
          <p:cNvPr id="38" name="산책영상" descr="산책영상">
            <a:hlinkClick r:id="" action="ppaction://media"/>
            <a:extLst>
              <a:ext uri="{FF2B5EF4-FFF2-40B4-BE49-F238E27FC236}">
                <a16:creationId xmlns:a16="http://schemas.microsoft.com/office/drawing/2014/main" id="{60AEDB90-C5D5-D259-3DD0-35FC4DECF3ED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66317" y="3225919"/>
            <a:ext cx="7742834" cy="4443130"/>
          </a:xfrm>
          <a:prstGeom prst="rect">
            <a:avLst/>
          </a:prstGeom>
        </p:spPr>
      </p:pic>
      <p:pic>
        <p:nvPicPr>
          <p:cNvPr id="7" name="Object 17">
            <a:extLst>
              <a:ext uri="{FF2B5EF4-FFF2-40B4-BE49-F238E27FC236}">
                <a16:creationId xmlns:a16="http://schemas.microsoft.com/office/drawing/2014/main" id="{0572CF77-568A-616C-DB3B-C5DE96B4869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948" y="3169302"/>
            <a:ext cx="7908006" cy="4609940"/>
          </a:xfrm>
          <a:prstGeom prst="rect">
            <a:avLst/>
          </a:prstGeom>
        </p:spPr>
      </p:pic>
      <p:pic>
        <p:nvPicPr>
          <p:cNvPr id="10" name="KakaoTalk_20220830_045334011">
            <a:hlinkClick r:id="" action="ppaction://media"/>
            <a:extLst>
              <a:ext uri="{FF2B5EF4-FFF2-40B4-BE49-F238E27FC236}">
                <a16:creationId xmlns:a16="http://schemas.microsoft.com/office/drawing/2014/main" id="{A3073A4D-659E-4803-D68F-620074BEA571}"/>
              </a:ext>
            </a:extLst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8849" y="3248510"/>
            <a:ext cx="7704000" cy="44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38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8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10000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48485" y="4514173"/>
            <a:ext cx="837921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10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CF9EEC18-2F93-834E-99CA-AE9ED64C07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3956" y="8109336"/>
            <a:ext cx="16276453" cy="104462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465126" y="8368053"/>
            <a:ext cx="731411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이미지 내의 물체들을 몇 개의 그룹으로 분류하는 것</a:t>
            </a:r>
          </a:p>
        </p:txBody>
      </p: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1260" y="2824814"/>
            <a:ext cx="9943194" cy="493842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733CE03A-4628-3C31-D8F2-54B09DD4E23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Segmentation</a:t>
            </a:r>
            <a:endParaRPr lang="en-US" dirty="0"/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174646A8-625A-F4BA-AE5E-8BAE9D5CA348}"/>
              </a:ext>
            </a:extLst>
          </p:cNvPr>
          <p:cNvSpPr txBox="1"/>
          <p:nvPr/>
        </p:nvSpPr>
        <p:spPr>
          <a:xfrm>
            <a:off x="4866990" y="1936159"/>
            <a:ext cx="11178909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Segmentation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이란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?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DD0F11-AB0A-3245-6B1D-7C63D6B697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t="2486" r="2197" b="1677"/>
          <a:stretch/>
        </p:blipFill>
        <p:spPr>
          <a:xfrm>
            <a:off x="4267200" y="2922566"/>
            <a:ext cx="9753600" cy="47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36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2">
            <a:extLst>
              <a:ext uri="{FF2B5EF4-FFF2-40B4-BE49-F238E27FC236}">
                <a16:creationId xmlns:a16="http://schemas.microsoft.com/office/drawing/2014/main" id="{FD70E3BB-9E07-F3D3-FD23-73DE016988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95812"/>
            <a:ext cx="5365384" cy="19952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팀 소개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3" y="1896836"/>
            <a:ext cx="1245383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Water + Deep learning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66993" y="1070412"/>
            <a:ext cx="12827592" cy="1016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WaD2p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6D3738-313E-AAAA-E20E-F536F8292B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7" b="95106" l="9987" r="89947">
                        <a14:foregroundMark x1="36210" y1="39253" x2="34722" y2="37798"/>
                        <a14:foregroundMark x1="31515" y1="44544" x2="27513" y2="46726"/>
                        <a14:foregroundMark x1="32870" y1="47222" x2="32374" y2="57573"/>
                        <a14:foregroundMark x1="32374" y1="57573" x2="32242" y2="57705"/>
                        <a14:foregroundMark x1="39253" y1="53208" x2="39616" y2="54233"/>
                        <a14:foregroundMark x1="29795" y1="55324" x2="28836" y2="58433"/>
                        <a14:foregroundMark x1="28836" y1="58532" x2="26190" y2="71131"/>
                        <a14:foregroundMark x1="31911" y1="59160" x2="41865" y2="72784"/>
                        <a14:foregroundMark x1="41865" y1="72784" x2="41865" y2="72784"/>
                        <a14:foregroundMark x1="26653" y1="69213" x2="24669" y2="76422"/>
                        <a14:foregroundMark x1="35152" y1="69081" x2="36409" y2="78373"/>
                        <a14:foregroundMark x1="24173" y1="74372" x2="23148" y2="81680"/>
                        <a14:foregroundMark x1="23148" y1="81680" x2="21892" y2="82903"/>
                        <a14:foregroundMark x1="23313" y1="82903" x2="21396" y2="85020"/>
                        <a14:foregroundMark x1="20503" y1="87864" x2="20337" y2="83333"/>
                        <a14:foregroundMark x1="19246" y1="88988" x2="21329" y2="84722"/>
                        <a14:foregroundMark x1="19378" y1="87930" x2="21792" y2="84259"/>
                        <a14:foregroundMark x1="19312" y1="86772" x2="19312" y2="86772"/>
                        <a14:foregroundMark x1="19180" y1="87335" x2="21296" y2="84954"/>
                        <a14:foregroundMark x1="20337" y1="88889" x2="21561" y2="84524"/>
                        <a14:foregroundMark x1="21561" y1="88128" x2="21627" y2="83862"/>
                        <a14:foregroundMark x1="22189" y1="86772" x2="22784" y2="84689"/>
                        <a14:foregroundMark x1="36376" y1="93750" x2="35880" y2="76753"/>
                        <a14:foregroundMark x1="48942" y1="95106" x2="45701" y2="89616"/>
                        <a14:foregroundMark x1="49537" y1="94808" x2="48545" y2="92593"/>
                        <a14:foregroundMark x1="48776" y1="93089" x2="50430" y2="95007"/>
                        <a14:foregroundMark x1="47388" y1="94841" x2="45271" y2="92956"/>
                        <a14:foregroundMark x1="46263" y1="94246" x2="45040" y2="93056"/>
                        <a14:foregroundMark x1="46991" y1="94279" x2="44676" y2="93056"/>
                        <a14:foregroundMark x1="46032" y1="93618" x2="45370" y2="93651"/>
                        <a14:foregroundMark x1="45966" y1="93783" x2="44907" y2="93585"/>
                        <a14:foregroundMark x1="54299" y1="90377" x2="52017" y2="91667"/>
                        <a14:foregroundMark x1="52646" y1="92460" x2="55489" y2="91005"/>
                        <a14:foregroundMark x1="76488" y1="87996" x2="72454" y2="84854"/>
                        <a14:foregroundMark x1="73148" y1="86772" x2="72354" y2="86310"/>
                        <a14:foregroundMark x1="73214" y1="86475" x2="71660" y2="85284"/>
                        <a14:foregroundMark x1="74306" y1="87864" x2="71528" y2="85582"/>
                        <a14:foregroundMark x1="76157" y1="88128" x2="73016" y2="87500"/>
                        <a14:foregroundMark x1="76951" y1="88128" x2="73347" y2="87798"/>
                        <a14:foregroundMark x1="40079" y1="75827" x2="42427" y2="66799"/>
                        <a14:foregroundMark x1="42427" y1="66799" x2="42692" y2="66667"/>
                        <a14:foregroundMark x1="50529" y1="35946" x2="52083" y2="43320"/>
                        <a14:foregroundMark x1="52083" y1="43320" x2="52083" y2="43320"/>
                        <a14:foregroundMark x1="47321" y1="46759" x2="53803" y2="45999"/>
                        <a14:foregroundMark x1="46594" y1="46528" x2="45172" y2="50099"/>
                        <a14:foregroundMark x1="46296" y1="45767" x2="45238" y2="48247"/>
                        <a14:foregroundMark x1="71164" y1="57474" x2="69808" y2="49372"/>
                        <a14:foregroundMark x1="76885" y1="50562" x2="67262" y2="48016"/>
                        <a14:foregroundMark x1="67262" y1="48016" x2="64749" y2="43552"/>
                        <a14:foregroundMark x1="62070" y1="45701" x2="62070" y2="49438"/>
                        <a14:foregroundMark x1="61409" y1="51224" x2="61045" y2="56647"/>
                        <a14:foregroundMark x1="42626" y1="87401" x2="39286" y2="84656"/>
                        <a14:foregroundMark x1="43977" y1="86467" x2="39286" y2="84358"/>
                        <a14:foregroundMark x1="43254" y1="87864" x2="40939" y2="85979"/>
                        <a14:foregroundMark x1="52083" y1="90840" x2="55159" y2="88294"/>
                        <a14:foregroundMark x1="53142" y1="89187" x2="50099" y2="91865"/>
                        <a14:foregroundMark x1="50397" y1="91204" x2="51058" y2="90542"/>
                        <a14:foregroundMark x1="50298" y1="91336" x2="55159" y2="88657"/>
                        <a14:foregroundMark x1="56184" y1="61574" x2="56184" y2="61574"/>
                        <a14:foregroundMark x1="76885" y1="50099" x2="77183" y2="50562"/>
                        <a14:foregroundMark x1="38591" y1="47321" x2="38459" y2="46858"/>
                        <a14:foregroundMark x1="38161" y1="45866" x2="38194" y2="45569"/>
                        <a14:foregroundMark x1="57044" y1="43056" x2="56746" y2="42593"/>
                        <a14:foregroundMark x1="58135" y1="87169" x2="58036" y2="86905"/>
                        <a14:foregroundMark x1="73148" y1="86376" x2="71561" y2="86276"/>
                        <a14:foregroundMark x1="21693" y1="88922" x2="21991" y2="88724"/>
                        <a14:backgroundMark x1="41270" y1="54497" x2="41369" y2="46892"/>
                        <a14:backgroundMark x1="41204" y1="58433" x2="41204" y2="58433"/>
                        <a14:backgroundMark x1="41567" y1="58300" x2="41766" y2="57837"/>
                        <a14:backgroundMark x1="40741" y1="57937" x2="41435" y2="58069"/>
                        <a14:backgroundMark x1="42229" y1="57440" x2="41898" y2="58135"/>
                        <a14:backgroundMark x1="36574" y1="57573" x2="36739" y2="56911"/>
                        <a14:backgroundMark x1="39484" y1="56614" x2="39616" y2="57077"/>
                        <a14:backgroundMark x1="39550" y1="45503" x2="41832" y2="45437"/>
                        <a14:backgroundMark x1="43022" y1="46561" x2="44147" y2="43651"/>
                        <a14:backgroundMark x1="40013" y1="41634" x2="41204" y2="42692"/>
                        <a14:backgroundMark x1="44345" y1="44874" x2="46230" y2="42725"/>
                        <a14:backgroundMark x1="43684" y1="43651" x2="43386" y2="33499"/>
                        <a14:backgroundMark x1="29530" y1="40212" x2="32044" y2="31647"/>
                        <a14:backgroundMark x1="83433" y1="47288" x2="88955" y2="69907"/>
                        <a14:backgroundMark x1="69015" y1="82639" x2="69742" y2="87037"/>
                        <a14:backgroundMark x1="50827" y1="74140" x2="50992" y2="74967"/>
                        <a14:backgroundMark x1="51587" y1="74603" x2="51587" y2="74603"/>
                        <a14:backgroundMark x1="51356" y1="74239" x2="52017" y2="75794"/>
                        <a14:backgroundMark x1="50397" y1="75860" x2="51124" y2="74306"/>
                        <a14:backgroundMark x1="50761" y1="71991" x2="51422" y2="73776"/>
                        <a14:backgroundMark x1="50992" y1="71627" x2="52315" y2="76389"/>
                        <a14:backgroundMark x1="50893" y1="71164" x2="50827" y2="72288"/>
                        <a14:backgroundMark x1="49570" y1="76157" x2="50529" y2="76389"/>
                        <a14:backgroundMark x1="52480" y1="76687" x2="49504" y2="76157"/>
                        <a14:backgroundMark x1="50099" y1="84590" x2="50595" y2="89947"/>
                        <a14:backgroundMark x1="42956" y1="90146" x2="41667" y2="93221"/>
                        <a14:backgroundMark x1="39749" y1="88062" x2="41435" y2="89352"/>
                        <a14:backgroundMark x1="43849" y1="86144" x2="44048" y2="86442"/>
                        <a14:backgroundMark x1="54927" y1="92394" x2="56349" y2="95966"/>
                        <a14:backgroundMark x1="33036" y1="43386" x2="33333" y2="43089"/>
                        <a14:backgroundMark x1="20470" y1="52844" x2="17328" y2="64616"/>
                        <a14:backgroundMark x1="17328" y1="64616" x2="17097" y2="64980"/>
                        <a14:backgroundMark x1="41601" y1="58896" x2="41071" y2="58896"/>
                        <a14:backgroundMark x1="40774" y1="59788" x2="40774" y2="59788"/>
                        <a14:backgroundMark x1="40179" y1="53075" x2="40245" y2="51885"/>
                        <a14:backgroundMark x1="40112" y1="52249" x2="39947" y2="52183"/>
                        <a14:backgroundMark x1="40410" y1="51819" x2="40179" y2="51819"/>
                        <a14:backgroundMark x1="58366" y1="54729" x2="57903" y2="57242"/>
                        <a14:backgroundMark x1="57308" y1="60747" x2="57672" y2="62467"/>
                        <a14:backgroundMark x1="37897" y1="46065" x2="37864" y2="46197"/>
                        <a14:backgroundMark x1="56382" y1="43552" x2="56581" y2="43585"/>
                        <a14:backgroundMark x1="56548" y1="43519" x2="56812" y2="43816"/>
                        <a14:backgroundMark x1="44015" y1="87202" x2="44015" y2="87202"/>
                        <a14:backgroundMark x1="44081" y1="87037" x2="44378" y2="87302"/>
                        <a14:backgroundMark x1="43519" y1="86078" x2="43519" y2="86078"/>
                        <a14:backgroundMark x1="43948" y1="86409" x2="43519" y2="86177"/>
                        <a14:backgroundMark x1="50198" y1="84755" x2="50231" y2="83929"/>
                        <a14:backgroundMark x1="57044" y1="88261" x2="57209" y2="87930"/>
                        <a14:backgroundMark x1="57110" y1="88029" x2="57275" y2="87632"/>
                        <a14:backgroundMark x1="57275" y1="87566" x2="57143" y2="87235"/>
                      </a14:backgroundRemoval>
                    </a14:imgEffect>
                  </a14:imgLayer>
                </a14:imgProps>
              </a:ext>
            </a:extLst>
          </a:blip>
          <a:srcRect l="14430" t="33634" r="15560" b="2001"/>
          <a:stretch/>
        </p:blipFill>
        <p:spPr>
          <a:xfrm>
            <a:off x="4866993" y="3353546"/>
            <a:ext cx="7180572" cy="6686123"/>
          </a:xfrm>
          <a:prstGeom prst="rect">
            <a:avLst/>
          </a:prstGeom>
        </p:spPr>
      </p:pic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C44CEEC8-4ABC-7529-29EE-E1AE09B3D75C}"/>
              </a:ext>
            </a:extLst>
          </p:cNvPr>
          <p:cNvGrpSpPr/>
          <p:nvPr/>
        </p:nvGrpSpPr>
        <p:grpSpPr>
          <a:xfrm>
            <a:off x="10425152" y="5934143"/>
            <a:ext cx="1720824" cy="507834"/>
            <a:chOff x="10227580" y="3204884"/>
            <a:chExt cx="2074284" cy="479259"/>
          </a:xfrm>
        </p:grpSpPr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422D905D-D6D7-D678-0F67-89553CA2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00000">
              <a:off x="10227580" y="3204884"/>
              <a:ext cx="2074284" cy="479259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743445F7-2596-CD2B-6256-552F31970239}"/>
              </a:ext>
            </a:extLst>
          </p:cNvPr>
          <p:cNvGrpSpPr/>
          <p:nvPr/>
        </p:nvGrpSpPr>
        <p:grpSpPr>
          <a:xfrm>
            <a:off x="10595329" y="3697625"/>
            <a:ext cx="1701829" cy="550863"/>
            <a:chOff x="10227580" y="3204884"/>
            <a:chExt cx="2074284" cy="479259"/>
          </a:xfrm>
        </p:grpSpPr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E613BE7E-1810-9CE7-40FE-2E89A69D0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00000">
              <a:off x="10227580" y="3204884"/>
              <a:ext cx="2074284" cy="479259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DC9A5129-3C28-0AAB-E1F8-AFC66C44BA7A}"/>
              </a:ext>
            </a:extLst>
          </p:cNvPr>
          <p:cNvGrpSpPr/>
          <p:nvPr/>
        </p:nvGrpSpPr>
        <p:grpSpPr>
          <a:xfrm rot="18266193">
            <a:off x="8448390" y="2343511"/>
            <a:ext cx="1912981" cy="610789"/>
            <a:chOff x="10227580" y="3204884"/>
            <a:chExt cx="2074284" cy="479259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D899CA79-6582-F3B4-54B6-A9D8E99E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00000">
              <a:off x="10227580" y="3204884"/>
              <a:ext cx="2074284" cy="479259"/>
            </a:xfrm>
            <a:prstGeom prst="rect">
              <a:avLst/>
            </a:prstGeom>
          </p:spPr>
        </p:pic>
      </p:grpSp>
      <p:pic>
        <p:nvPicPr>
          <p:cNvPr id="19" name="Object 8">
            <a:extLst>
              <a:ext uri="{FF2B5EF4-FFF2-40B4-BE49-F238E27FC236}">
                <a16:creationId xmlns:a16="http://schemas.microsoft.com/office/drawing/2014/main" id="{33AFF08F-C51B-2F03-E1C0-82595066F34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781121" flipH="1">
            <a:off x="5055400" y="3323040"/>
            <a:ext cx="1795914" cy="437065"/>
          </a:xfrm>
          <a:prstGeom prst="rect">
            <a:avLst/>
          </a:prstGeom>
        </p:spPr>
      </p:pic>
      <p:pic>
        <p:nvPicPr>
          <p:cNvPr id="22" name="Object 8">
            <a:extLst>
              <a:ext uri="{FF2B5EF4-FFF2-40B4-BE49-F238E27FC236}">
                <a16:creationId xmlns:a16="http://schemas.microsoft.com/office/drawing/2014/main" id="{EFC573BF-DD3E-C217-10F5-0E8A07B2DF0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0562049" flipH="1">
            <a:off x="4914838" y="5587091"/>
            <a:ext cx="2769713" cy="549883"/>
          </a:xfrm>
          <a:prstGeom prst="rect">
            <a:avLst/>
          </a:prstGeom>
        </p:spPr>
      </p:pic>
      <p:sp>
        <p:nvSpPr>
          <p:cNvPr id="27" name="Object 13">
            <a:extLst>
              <a:ext uri="{FF2B5EF4-FFF2-40B4-BE49-F238E27FC236}">
                <a16:creationId xmlns:a16="http://schemas.microsoft.com/office/drawing/2014/main" id="{CD648B45-5321-8B79-3736-F59F8A925C7D}"/>
              </a:ext>
            </a:extLst>
          </p:cNvPr>
          <p:cNvSpPr txBox="1"/>
          <p:nvPr/>
        </p:nvSpPr>
        <p:spPr>
          <a:xfrm>
            <a:off x="12297159" y="4058674"/>
            <a:ext cx="359833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err="1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진창호</a:t>
            </a:r>
            <a:endParaRPr lang="en-US" altLang="ko-KR" sz="28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단국대학교 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재학</a:t>
            </a:r>
            <a:endParaRPr lang="en-US" altLang="ko-KR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Segmentation</a:t>
            </a:r>
          </a:p>
          <a:p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 영역 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masking)</a:t>
            </a:r>
            <a:endParaRPr lang="en-US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B7F229E6-2E3D-963D-F53A-2BC309F807B0}"/>
              </a:ext>
            </a:extLst>
          </p:cNvPr>
          <p:cNvSpPr txBox="1"/>
          <p:nvPr/>
        </p:nvSpPr>
        <p:spPr>
          <a:xfrm>
            <a:off x="12091286" y="6440811"/>
            <a:ext cx="4913850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김수빈</a:t>
            </a:r>
            <a:endParaRPr lang="en-US" altLang="ko-KR" sz="28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한국기술교육대학교 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재학</a:t>
            </a:r>
            <a:endParaRPr lang="en-US" altLang="ko-KR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확보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lang="ko-KR" altLang="en-US" sz="2400" b="1" dirty="0" err="1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en-US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54E3FAE2-1C6B-6EDE-97AA-592164BCDD1A}"/>
              </a:ext>
            </a:extLst>
          </p:cNvPr>
          <p:cNvSpPr txBox="1"/>
          <p:nvPr/>
        </p:nvSpPr>
        <p:spPr>
          <a:xfrm>
            <a:off x="10409312" y="1780127"/>
            <a:ext cx="364703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홍성민</a:t>
            </a:r>
            <a:endParaRPr lang="en-US" altLang="ko-KR" sz="28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경상국립대학교 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재학</a:t>
            </a:r>
            <a:endParaRPr lang="en-US" altLang="ko-KR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 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prediction</a:t>
            </a:r>
          </a:p>
          <a:p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침수 면적 예측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7D4D31B1-E7C3-EB06-8A78-65E324483C43}"/>
              </a:ext>
            </a:extLst>
          </p:cNvPr>
          <p:cNvSpPr txBox="1"/>
          <p:nvPr/>
        </p:nvSpPr>
        <p:spPr>
          <a:xfrm>
            <a:off x="1074705" y="3218361"/>
            <a:ext cx="376247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 err="1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남찬희</a:t>
            </a:r>
            <a:endParaRPr lang="en-US" altLang="ko-KR" sz="28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가천대학교 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재학</a:t>
            </a:r>
            <a:endParaRPr lang="en-US" altLang="ko-KR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object detection</a:t>
            </a:r>
          </a:p>
          <a:p>
            <a:pPr algn="r"/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 객체 감지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A2C28FA8-ED32-986A-B7F7-F45C4E91B8C7}"/>
              </a:ext>
            </a:extLst>
          </p:cNvPr>
          <p:cNvSpPr txBox="1"/>
          <p:nvPr/>
        </p:nvSpPr>
        <p:spPr>
          <a:xfrm>
            <a:off x="1973714" y="6231486"/>
            <a:ext cx="3113056" cy="2369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	</a:t>
            </a:r>
            <a:r>
              <a:rPr lang="ko-KR" alt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박상민</a:t>
            </a:r>
            <a:endParaRPr lang="en-US" altLang="ko-KR" sz="28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평택대학교 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학년 재학</a:t>
            </a:r>
            <a:endParaRPr lang="en-US" altLang="ko-KR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flood prediction web develop,</a:t>
            </a:r>
          </a:p>
          <a:p>
            <a:pPr algn="r"/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Metaverse implement(UI </a:t>
            </a:r>
            <a:r>
              <a:rPr lang="ko-KR" altLang="en-US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총괄</a:t>
            </a:r>
            <a:r>
              <a:rPr lang="en-US" altLang="ko-KR" sz="24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sz="2400" b="1" dirty="0">
              <a:solidFill>
                <a:srgbClr val="324DD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CF9EEC18-2F93-834E-99CA-AE9ED64C07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733CE03A-4628-3C31-D8F2-54B09DD4E23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Segmentation</a:t>
            </a:r>
            <a:endParaRPr lang="en-US" dirty="0"/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174646A8-625A-F4BA-AE5E-8BAE9D5CA348}"/>
              </a:ext>
            </a:extLst>
          </p:cNvPr>
          <p:cNvSpPr txBox="1"/>
          <p:nvPr/>
        </p:nvSpPr>
        <p:spPr>
          <a:xfrm>
            <a:off x="4866990" y="1936159"/>
            <a:ext cx="11178909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U-Net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및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Detectron2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의 장점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22C750E4-6E08-234C-E17C-3E7457153FF7}"/>
              </a:ext>
            </a:extLst>
          </p:cNvPr>
          <p:cNvSpPr txBox="1"/>
          <p:nvPr/>
        </p:nvSpPr>
        <p:spPr>
          <a:xfrm>
            <a:off x="1476274" y="3655303"/>
            <a:ext cx="3576923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U-Net</a:t>
            </a:r>
            <a:endParaRPr lang="en-US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63013B3-8AEE-ECE4-7E0A-DB3E66FB3B82}"/>
              </a:ext>
            </a:extLst>
          </p:cNvPr>
          <p:cNvSpPr txBox="1"/>
          <p:nvPr/>
        </p:nvSpPr>
        <p:spPr>
          <a:xfrm>
            <a:off x="1447805" y="4914545"/>
            <a:ext cx="6677310" cy="1875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자체적으로 데이터를 추가로 만들기 때문에 학습 데이터가 적어도 모델 정확도가 높다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end-to-end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방식을 채택해 학습 속도가 빠르다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구조를 이해하기 쉽다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D210CEF-432C-12AC-86CD-EF5CA6D5C56E}"/>
              </a:ext>
            </a:extLst>
          </p:cNvPr>
          <p:cNvSpPr txBox="1"/>
          <p:nvPr/>
        </p:nvSpPr>
        <p:spPr>
          <a:xfrm>
            <a:off x="9138095" y="3613355"/>
            <a:ext cx="3576923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Detectron2</a:t>
            </a:r>
            <a:endParaRPr lang="en-US" dirty="0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D33407E1-7CC2-DE90-99DD-81735040143F}"/>
              </a:ext>
            </a:extLst>
          </p:cNvPr>
          <p:cNvSpPr txBox="1"/>
          <p:nvPr/>
        </p:nvSpPr>
        <p:spPr>
          <a:xfrm>
            <a:off x="9096730" y="4764020"/>
            <a:ext cx="667731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모듈화가 잘 되어있어 여러 기능을 지원한다.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직접 만든 데이터셋을 모델에 쉽게 적용해 볼 수 있다.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 최적화가 잘 되어있고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연산량이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많은 부분은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C로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구현해서 연산 속도가 빠르다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0" i="0" dirty="0">
              <a:solidFill>
                <a:srgbClr val="21252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660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CF9EEC18-2F93-834E-99CA-AE9ED64C07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866990" y="1936159"/>
            <a:ext cx="11178909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labeling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과정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3956" y="8109336"/>
            <a:ext cx="16276453" cy="104462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34556" y="8388370"/>
            <a:ext cx="1627645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 Labelme를 통한 labeling 과정 → 모델 </a:t>
            </a:r>
            <a:r>
              <a:rPr lang="en-US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훈련을</a:t>
            </a:r>
            <a:r>
              <a:rPr 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위함</a:t>
            </a:r>
            <a:endParaRPr 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1260" y="2824814"/>
            <a:ext cx="9943194" cy="493842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733CE03A-4628-3C31-D8F2-54B09DD4E23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Segmentation</a:t>
            </a:r>
            <a:endParaRPr lang="en-US" dirty="0"/>
          </a:p>
        </p:txBody>
      </p:sp>
      <p:pic>
        <p:nvPicPr>
          <p:cNvPr id="3" name="그림 2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24B466F1-179E-D086-B03C-AE37CCA9F8A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907982"/>
            <a:ext cx="9753600" cy="47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6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CF9EEC18-2F93-834E-99CA-AE9ED64C07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A7B33EE-FE94-39EA-F936-724F9BD41688}"/>
              </a:ext>
            </a:extLst>
          </p:cNvPr>
          <p:cNvGrpSpPr/>
          <p:nvPr/>
        </p:nvGrpSpPr>
        <p:grpSpPr>
          <a:xfrm>
            <a:off x="934556" y="8109336"/>
            <a:ext cx="16325853" cy="1044626"/>
            <a:chOff x="934556" y="8109336"/>
            <a:chExt cx="16325853" cy="10446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956" y="8109336"/>
              <a:ext cx="16276453" cy="1044626"/>
            </a:xfrm>
            <a:prstGeom prst="rect">
              <a:avLst/>
            </a:prstGeom>
          </p:spPr>
        </p:pic>
        <p:sp>
          <p:nvSpPr>
            <p:cNvPr id="20" name="Object 20"/>
            <p:cNvSpPr txBox="1"/>
            <p:nvPr/>
          </p:nvSpPr>
          <p:spPr>
            <a:xfrm>
              <a:off x="934556" y="8388370"/>
              <a:ext cx="1627645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모델 구조가 이해하기 쉬워 실제 모델을 만들어 여러 파라미터를 조정해보며 모델의 성능을 끌어올려 볼 수 있음</a:t>
              </a:r>
              <a:r>
                <a:rPr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 </a:t>
              </a:r>
            </a:p>
          </p:txBody>
        </p: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1260" y="2824814"/>
            <a:ext cx="9943194" cy="493842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733CE03A-4628-3C31-D8F2-54B09DD4E23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Segmentation</a:t>
            </a:r>
            <a:endParaRPr lang="en-US" dirty="0"/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174646A8-625A-F4BA-AE5E-8BAE9D5CA348}"/>
              </a:ext>
            </a:extLst>
          </p:cNvPr>
          <p:cNvSpPr txBox="1"/>
          <p:nvPr/>
        </p:nvSpPr>
        <p:spPr>
          <a:xfrm>
            <a:off x="4866990" y="1936159"/>
            <a:ext cx="11178909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Segmentation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에서의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U-Net 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사용 이유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9C9FDE-75CA-BFD2-FCA9-BDA07012489D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935000"/>
            <a:ext cx="9677400" cy="46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8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CF9EEC18-2F93-834E-99CA-AE9ED64C072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866990" y="1936159"/>
            <a:ext cx="11178909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Segmentation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에서의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U-Net 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사용 결과 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733CE03A-4628-3C31-D8F2-54B09DD4E23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Segmentation</a:t>
            </a:r>
            <a:endParaRPr lang="en-US" dirty="0"/>
          </a:p>
        </p:txBody>
      </p: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3803" y="2879218"/>
            <a:ext cx="15310483" cy="5007482"/>
          </a:xfrm>
          <a:prstGeom prst="rect">
            <a:avLst/>
          </a:prstGeom>
        </p:spPr>
      </p:pic>
      <p:pic>
        <p:nvPicPr>
          <p:cNvPr id="3" name="유넷1" descr="유넷1">
            <a:hlinkClick r:id="" action="ppaction://media"/>
            <a:extLst>
              <a:ext uri="{FF2B5EF4-FFF2-40B4-BE49-F238E27FC236}">
                <a16:creationId xmlns:a16="http://schemas.microsoft.com/office/drawing/2014/main" id="{1E8004D1-6262-4590-5726-A5C3EC222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43714" y="3007462"/>
            <a:ext cx="15067886" cy="4771598"/>
          </a:xfrm>
          <a:prstGeom prst="rect">
            <a:avLst/>
          </a:prstGeom>
        </p:spPr>
      </p:pic>
      <p:pic>
        <p:nvPicPr>
          <p:cNvPr id="2" name="Object 17">
            <a:extLst>
              <a:ext uri="{FF2B5EF4-FFF2-40B4-BE49-F238E27FC236}">
                <a16:creationId xmlns:a16="http://schemas.microsoft.com/office/drawing/2014/main" id="{22077E3A-AC4C-6AEE-5BDB-A52FF867ADA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9868" y="8233315"/>
            <a:ext cx="16276453" cy="1044626"/>
          </a:xfrm>
          <a:prstGeom prst="rect">
            <a:avLst/>
          </a:prstGeom>
        </p:spPr>
      </p:pic>
      <p:sp>
        <p:nvSpPr>
          <p:cNvPr id="4" name="Object 20">
            <a:extLst>
              <a:ext uri="{FF2B5EF4-FFF2-40B4-BE49-F238E27FC236}">
                <a16:creationId xmlns:a16="http://schemas.microsoft.com/office/drawing/2014/main" id="{CB8A6625-11B1-9A30-B4E2-C76F78B05AB6}"/>
              </a:ext>
            </a:extLst>
          </p:cNvPr>
          <p:cNvSpPr txBox="1"/>
          <p:nvPr/>
        </p:nvSpPr>
        <p:spPr>
          <a:xfrm>
            <a:off x="1048201" y="8296940"/>
            <a:ext cx="1627645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Kaggle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다양한 상황의 침수사진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masking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사진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3000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 장을 모아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U-Net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모델을 훈련시켜 </a:t>
            </a:r>
            <a:r>
              <a:rPr lang="ko-KR" altLang="en-US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금북교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CCTV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동영상에 적용했으나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masking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정확도가 </a:t>
            </a:r>
            <a:r>
              <a:rPr lang="ko-KR" altLang="en-US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높지않음</a:t>
            </a:r>
            <a:endParaRPr lang="en-US" altLang="ko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220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5C1C767D-5413-0ADD-85D3-EAFD8F6849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6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Segmentation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에서의 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Detectron2를 물 증가 감지 모델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선정한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이유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Segmentation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29" y="3006369"/>
            <a:ext cx="6785259" cy="46493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3003" y="2991811"/>
            <a:ext cx="7401759" cy="46493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3956" y="8109336"/>
            <a:ext cx="16276453" cy="104462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27591" y="8388370"/>
            <a:ext cx="162328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동일한 기능을 하는 플랫폼 중 훈련 속도와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Segmentation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정확도가 가장 높음</a:t>
            </a:r>
            <a:endParaRPr 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94A5A-2B62-1784-B36B-CBB0E44388C5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57" y="3122219"/>
            <a:ext cx="6891244" cy="442557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50F3575-06A6-23E3-9A37-885FC394A262}"/>
              </a:ext>
            </a:extLst>
          </p:cNvPr>
          <p:cNvGrpSpPr/>
          <p:nvPr/>
        </p:nvGrpSpPr>
        <p:grpSpPr>
          <a:xfrm>
            <a:off x="1720411" y="3090419"/>
            <a:ext cx="6487354" cy="4293526"/>
            <a:chOff x="8541110" y="3821564"/>
            <a:chExt cx="2452322" cy="20753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332116-DB9C-698E-8A7E-80F4B914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110" y="3821564"/>
              <a:ext cx="2452322" cy="19677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22C028-1146-968E-1AA0-AE8D989F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110" y="5789296"/>
              <a:ext cx="2112126" cy="107598"/>
            </a:xfrm>
            <a:prstGeom prst="rect">
              <a:avLst/>
            </a:prstGeom>
          </p:spPr>
        </p:pic>
      </p:grpSp>
    </p:spTree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5C1C767D-5413-0ADD-85D3-EAFD8F6849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6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Segmentation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에서의 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Detectron2를 물 증가 감지 모델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선정한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이유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Segmentation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29" y="3006369"/>
            <a:ext cx="6785259" cy="46493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3003" y="2991811"/>
            <a:ext cx="7401759" cy="46493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3956" y="8109336"/>
            <a:ext cx="16276453" cy="104462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27591" y="8388370"/>
            <a:ext cx="162328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금북교 사진 200여 장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테스트 진행</a:t>
            </a:r>
            <a:endParaRPr 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F2EB9161-50DE-C127-2E49-C16E01239F3B}"/>
              </a:ext>
            </a:extLst>
          </p:cNvPr>
          <p:cNvGrpSpPr/>
          <p:nvPr/>
        </p:nvGrpSpPr>
        <p:grpSpPr>
          <a:xfrm>
            <a:off x="1668912" y="3106964"/>
            <a:ext cx="6538853" cy="4450282"/>
            <a:chOff x="291788" y="1911686"/>
            <a:chExt cx="8549909" cy="5622436"/>
          </a:xfrm>
        </p:grpSpPr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6FB790D2-CBF5-AB1C-8C18-76C23EC89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88" y="1911686"/>
              <a:ext cx="8549909" cy="5622436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CD76D948-0C9C-4486-FFC9-175BA80A52C7}"/>
              </a:ext>
            </a:extLst>
          </p:cNvPr>
          <p:cNvGrpSpPr/>
          <p:nvPr/>
        </p:nvGrpSpPr>
        <p:grpSpPr>
          <a:xfrm>
            <a:off x="9421475" y="3106964"/>
            <a:ext cx="7197614" cy="4450282"/>
            <a:chOff x="8997270" y="1856233"/>
            <a:chExt cx="8851683" cy="5575978"/>
          </a:xfrm>
        </p:grpSpPr>
        <p:pic>
          <p:nvPicPr>
            <p:cNvPr id="13" name="Object 16">
              <a:extLst>
                <a:ext uri="{FF2B5EF4-FFF2-40B4-BE49-F238E27FC236}">
                  <a16:creationId xmlns:a16="http://schemas.microsoft.com/office/drawing/2014/main" id="{1B74F0E5-EB3E-FF1B-CAB9-FDB4FA0C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7270" y="1856233"/>
              <a:ext cx="8851683" cy="5575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85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CF9EEC18-2F93-834E-99CA-AE9ED64C072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866990" y="1936159"/>
            <a:ext cx="11178909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Detectron2를 물 </a:t>
            </a:r>
            <a:r>
              <a:rPr lang="en-US" altLang="ko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증가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altLang="ko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감지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altLang="ko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모델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altLang="ko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선정한</a:t>
            </a:r>
            <a:r>
              <a:rPr lang="en-US" altLang="ko-KR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altLang="ko-KR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이유</a:t>
            </a:r>
            <a:endParaRPr lang="en-US" altLang="ko-KR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3956" y="8109336"/>
            <a:ext cx="16276453" cy="104462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34556" y="8388370"/>
            <a:ext cx="1627645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CCTV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영상 에 적용시켜본 후 좋은 결과를 낼 수 있었음 →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Segmentation을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Detectron2로 </a:t>
            </a:r>
            <a:r>
              <a:rPr lang="en-US" altLang="ko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하기로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결정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</a:t>
            </a:r>
            <a:r>
              <a:rPr lang="en-US" altLang="ko-KR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진행</a:t>
            </a:r>
            <a:endParaRPr 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71260" y="2824814"/>
            <a:ext cx="9943194" cy="493842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733CE03A-4628-3C31-D8F2-54B09DD4E236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Segmentation</a:t>
            </a:r>
            <a:endParaRPr lang="en-US" dirty="0"/>
          </a:p>
        </p:txBody>
      </p:sp>
      <p:pic>
        <p:nvPicPr>
          <p:cNvPr id="2" name="KakaoTalk_20220825_155817595">
            <a:hlinkClick r:id="" action="ppaction://media"/>
            <a:extLst>
              <a:ext uri="{FF2B5EF4-FFF2-40B4-BE49-F238E27FC236}">
                <a16:creationId xmlns:a16="http://schemas.microsoft.com/office/drawing/2014/main" id="{FEEDD746-EE84-0E00-CBBB-865FA6D62C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1295" y="2889838"/>
            <a:ext cx="9753600" cy="47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10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48485" y="4514173"/>
            <a:ext cx="837921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51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6418EFE-2EBC-6BC3-F57E-6724E3193E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데이터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구축과정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68710"/>
            <a:ext cx="12827592" cy="101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0004" y="2722331"/>
            <a:ext cx="14584356" cy="509568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1FF8878-8338-1251-4F42-5AF40FC0456D}"/>
              </a:ext>
            </a:extLst>
          </p:cNvPr>
          <p:cNvGrpSpPr/>
          <p:nvPr/>
        </p:nvGrpSpPr>
        <p:grpSpPr>
          <a:xfrm>
            <a:off x="983956" y="8109336"/>
            <a:ext cx="16276453" cy="1044626"/>
            <a:chOff x="983956" y="8109336"/>
            <a:chExt cx="16276453" cy="10446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956" y="8109336"/>
              <a:ext cx="16276453" cy="1044626"/>
            </a:xfrm>
            <a:prstGeom prst="rect">
              <a:avLst/>
            </a:prstGeom>
          </p:spPr>
        </p:pic>
        <p:sp>
          <p:nvSpPr>
            <p:cNvPr id="20" name="Object 20"/>
            <p:cNvSpPr txBox="1"/>
            <p:nvPr/>
          </p:nvSpPr>
          <p:spPr>
            <a:xfrm>
              <a:off x="1027591" y="8388370"/>
              <a:ext cx="1623281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세월교 2022-07-30 10:34 ~ 2022-08-10 15:37 까지 분당 데이터 확보(15876행, 11열)</a:t>
              </a: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DA4A1E9-4482-C3C7-BE4D-FB659F833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352833"/>
              </p:ext>
            </p:extLst>
          </p:nvPr>
        </p:nvGraphicFramePr>
        <p:xfrm>
          <a:off x="1905016" y="2786714"/>
          <a:ext cx="14433158" cy="4903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40">
                  <a:extLst>
                    <a:ext uri="{9D8B030D-6E8A-4147-A177-3AD203B41FA5}">
                      <a16:colId xmlns:a16="http://schemas.microsoft.com/office/drawing/2014/main" val="3904611106"/>
                    </a:ext>
                  </a:extLst>
                </a:gridCol>
                <a:gridCol w="1138820">
                  <a:extLst>
                    <a:ext uri="{9D8B030D-6E8A-4147-A177-3AD203B41FA5}">
                      <a16:colId xmlns:a16="http://schemas.microsoft.com/office/drawing/2014/main" val="2083698781"/>
                    </a:ext>
                  </a:extLst>
                </a:gridCol>
                <a:gridCol w="1345879">
                  <a:extLst>
                    <a:ext uri="{9D8B030D-6E8A-4147-A177-3AD203B41FA5}">
                      <a16:colId xmlns:a16="http://schemas.microsoft.com/office/drawing/2014/main" val="2816301661"/>
                    </a:ext>
                  </a:extLst>
                </a:gridCol>
                <a:gridCol w="1863525">
                  <a:extLst>
                    <a:ext uri="{9D8B030D-6E8A-4147-A177-3AD203B41FA5}">
                      <a16:colId xmlns:a16="http://schemas.microsoft.com/office/drawing/2014/main" val="1413216914"/>
                    </a:ext>
                  </a:extLst>
                </a:gridCol>
                <a:gridCol w="1345879">
                  <a:extLst>
                    <a:ext uri="{9D8B030D-6E8A-4147-A177-3AD203B41FA5}">
                      <a16:colId xmlns:a16="http://schemas.microsoft.com/office/drawing/2014/main" val="1725389315"/>
                    </a:ext>
                  </a:extLst>
                </a:gridCol>
                <a:gridCol w="1863525">
                  <a:extLst>
                    <a:ext uri="{9D8B030D-6E8A-4147-A177-3AD203B41FA5}">
                      <a16:colId xmlns:a16="http://schemas.microsoft.com/office/drawing/2014/main" val="563524657"/>
                    </a:ext>
                  </a:extLst>
                </a:gridCol>
                <a:gridCol w="1552937">
                  <a:extLst>
                    <a:ext uri="{9D8B030D-6E8A-4147-A177-3AD203B41FA5}">
                      <a16:colId xmlns:a16="http://schemas.microsoft.com/office/drawing/2014/main" val="3454736362"/>
                    </a:ext>
                  </a:extLst>
                </a:gridCol>
                <a:gridCol w="1552937">
                  <a:extLst>
                    <a:ext uri="{9D8B030D-6E8A-4147-A177-3AD203B41FA5}">
                      <a16:colId xmlns:a16="http://schemas.microsoft.com/office/drawing/2014/main" val="1374868724"/>
                    </a:ext>
                  </a:extLst>
                </a:gridCol>
                <a:gridCol w="1345879">
                  <a:extLst>
                    <a:ext uri="{9D8B030D-6E8A-4147-A177-3AD203B41FA5}">
                      <a16:colId xmlns:a16="http://schemas.microsoft.com/office/drawing/2014/main" val="1496832430"/>
                    </a:ext>
                  </a:extLst>
                </a:gridCol>
                <a:gridCol w="1552937">
                  <a:extLst>
                    <a:ext uri="{9D8B030D-6E8A-4147-A177-3AD203B41FA5}">
                      <a16:colId xmlns:a16="http://schemas.microsoft.com/office/drawing/2014/main" val="2374760738"/>
                    </a:ext>
                  </a:extLst>
                </a:gridCol>
              </a:tblGrid>
              <a:tr h="10006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지점명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기온</a:t>
                      </a: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lt1"/>
                          </a:solidFill>
                          <a:effectLst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℃</a:t>
                      </a:r>
                      <a:r>
                        <a:rPr lang="en-US" altLang="ko-KR" sz="1800" b="0" i="0" kern="1200" dirty="0">
                          <a:solidFill>
                            <a:schemeClr val="lt1"/>
                          </a:solidFill>
                          <a:effectLst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)</a:t>
                      </a:r>
                      <a:endParaRPr lang="ko-KR" altLang="en-US" sz="1800" b="0" i="0" kern="1200" dirty="0">
                        <a:solidFill>
                          <a:schemeClr val="lt1"/>
                        </a:solidFill>
                        <a:effectLst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분 강수량</a:t>
                      </a: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(mm)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강수유뮤</a:t>
                      </a:r>
                      <a:endParaRPr lang="en-US" altLang="ko-KR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유무</a:t>
                      </a: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)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풍향</a:t>
                      </a: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(deg)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풍속</a:t>
                      </a: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(m/s)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습도</a:t>
                      </a: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(%)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071609"/>
                  </a:ext>
                </a:extLst>
              </a:tr>
              <a:tr h="700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633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549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용인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2022-07-30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10:34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31.7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101.6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2.8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50.2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316112"/>
                  </a:ext>
                </a:extLst>
              </a:tr>
              <a:tr h="700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634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549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용인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2022-07-30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10:35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31.8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133.9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1.2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51.4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479782"/>
                  </a:ext>
                </a:extLst>
              </a:tr>
              <a:tr h="700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635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549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용인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2022-07-30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10:36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31.9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89.0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1.6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52.0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94028"/>
                  </a:ext>
                </a:extLst>
              </a:tr>
              <a:tr h="40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---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063020"/>
                  </a:ext>
                </a:extLst>
              </a:tr>
              <a:tr h="700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935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549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용인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2022-08-10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15:36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22.5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</a:t>
                      </a:r>
                      <a:endParaRPr lang="ko-KR" altLang="en-US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22.1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0.7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92.6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917504"/>
                  </a:ext>
                </a:extLst>
              </a:tr>
              <a:tr h="700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936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549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용인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2022-08-10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15:37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22.4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27.3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0.9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91.9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94507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47CD535-4845-415B-A386-5995E16F61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100" dirty="0">
                <a:solidFill>
                  <a:srgbClr val="4C47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종속변수 생성 과정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68710"/>
            <a:ext cx="12827592" cy="101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7" name="Object 14">
            <a:extLst>
              <a:ext uri="{FF2B5EF4-FFF2-40B4-BE49-F238E27FC236}">
                <a16:creationId xmlns:a16="http://schemas.microsoft.com/office/drawing/2014/main" id="{B145E3E3-6577-2448-80FF-F61D2CE5234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0792" y="2526868"/>
            <a:ext cx="12839084" cy="63767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0F4BBD-C8DB-6C1C-06A1-297090D0C08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3" y="2647575"/>
            <a:ext cx="12618000" cy="61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42DB5C-32F7-32F6-7816-5D22F25EB165}"/>
              </a:ext>
            </a:extLst>
          </p:cNvPr>
          <p:cNvPicPr>
            <a:picLocks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2" y="2647574"/>
            <a:ext cx="12618000" cy="6119999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D7EB61DF-9B7D-BA85-B2EA-A756467D9528}"/>
              </a:ext>
            </a:extLst>
          </p:cNvPr>
          <p:cNvSpPr/>
          <p:nvPr/>
        </p:nvSpPr>
        <p:spPr>
          <a:xfrm>
            <a:off x="6959538" y="4797287"/>
            <a:ext cx="4797678" cy="1272209"/>
          </a:xfrm>
          <a:custGeom>
            <a:avLst/>
            <a:gdLst>
              <a:gd name="connsiteX0" fmla="*/ 24358 w 4797678"/>
              <a:gd name="connsiteY0" fmla="*/ 92765 h 1272209"/>
              <a:gd name="connsiteX1" fmla="*/ 50862 w 4797678"/>
              <a:gd name="connsiteY1" fmla="*/ 304800 h 1272209"/>
              <a:gd name="connsiteX2" fmla="*/ 103871 w 4797678"/>
              <a:gd name="connsiteY2" fmla="*/ 371061 h 1272209"/>
              <a:gd name="connsiteX3" fmla="*/ 170132 w 4797678"/>
              <a:gd name="connsiteY3" fmla="*/ 424070 h 1272209"/>
              <a:gd name="connsiteX4" fmla="*/ 223140 w 4797678"/>
              <a:gd name="connsiteY4" fmla="*/ 437322 h 1272209"/>
              <a:gd name="connsiteX5" fmla="*/ 262897 w 4797678"/>
              <a:gd name="connsiteY5" fmla="*/ 450574 h 1272209"/>
              <a:gd name="connsiteX6" fmla="*/ 501436 w 4797678"/>
              <a:gd name="connsiteY6" fmla="*/ 490330 h 1272209"/>
              <a:gd name="connsiteX7" fmla="*/ 620705 w 4797678"/>
              <a:gd name="connsiteY7" fmla="*/ 503583 h 1272209"/>
              <a:gd name="connsiteX8" fmla="*/ 726723 w 4797678"/>
              <a:gd name="connsiteY8" fmla="*/ 490330 h 1272209"/>
              <a:gd name="connsiteX9" fmla="*/ 779732 w 4797678"/>
              <a:gd name="connsiteY9" fmla="*/ 477078 h 1272209"/>
              <a:gd name="connsiteX10" fmla="*/ 899001 w 4797678"/>
              <a:gd name="connsiteY10" fmla="*/ 490330 h 1272209"/>
              <a:gd name="connsiteX11" fmla="*/ 1005019 w 4797678"/>
              <a:gd name="connsiteY11" fmla="*/ 715617 h 1272209"/>
              <a:gd name="connsiteX12" fmla="*/ 1044775 w 4797678"/>
              <a:gd name="connsiteY12" fmla="*/ 742122 h 1272209"/>
              <a:gd name="connsiteX13" fmla="*/ 1203801 w 4797678"/>
              <a:gd name="connsiteY13" fmla="*/ 755374 h 1272209"/>
              <a:gd name="connsiteX14" fmla="*/ 1919419 w 4797678"/>
              <a:gd name="connsiteY14" fmla="*/ 755374 h 1272209"/>
              <a:gd name="connsiteX15" fmla="*/ 2277227 w 4797678"/>
              <a:gd name="connsiteY15" fmla="*/ 914400 h 1272209"/>
              <a:gd name="connsiteX16" fmla="*/ 3098862 w 4797678"/>
              <a:gd name="connsiteY16" fmla="*/ 940904 h 1272209"/>
              <a:gd name="connsiteX17" fmla="*/ 3218132 w 4797678"/>
              <a:gd name="connsiteY17" fmla="*/ 1007165 h 1272209"/>
              <a:gd name="connsiteX18" fmla="*/ 3257888 w 4797678"/>
              <a:gd name="connsiteY18" fmla="*/ 1060174 h 1272209"/>
              <a:gd name="connsiteX19" fmla="*/ 3310897 w 4797678"/>
              <a:gd name="connsiteY19" fmla="*/ 1086678 h 1272209"/>
              <a:gd name="connsiteX20" fmla="*/ 3575940 w 4797678"/>
              <a:gd name="connsiteY20" fmla="*/ 1232452 h 1272209"/>
              <a:gd name="connsiteX21" fmla="*/ 3761471 w 4797678"/>
              <a:gd name="connsiteY21" fmla="*/ 1272209 h 1272209"/>
              <a:gd name="connsiteX22" fmla="*/ 3880740 w 4797678"/>
              <a:gd name="connsiteY22" fmla="*/ 1232452 h 1272209"/>
              <a:gd name="connsiteX23" fmla="*/ 3973505 w 4797678"/>
              <a:gd name="connsiteY23" fmla="*/ 1152939 h 1272209"/>
              <a:gd name="connsiteX24" fmla="*/ 4013262 w 4797678"/>
              <a:gd name="connsiteY24" fmla="*/ 1126435 h 1272209"/>
              <a:gd name="connsiteX25" fmla="*/ 4053019 w 4797678"/>
              <a:gd name="connsiteY25" fmla="*/ 1073426 h 1272209"/>
              <a:gd name="connsiteX26" fmla="*/ 4079523 w 4797678"/>
              <a:gd name="connsiteY26" fmla="*/ 1020417 h 1272209"/>
              <a:gd name="connsiteX27" fmla="*/ 4092775 w 4797678"/>
              <a:gd name="connsiteY27" fmla="*/ 980661 h 1272209"/>
              <a:gd name="connsiteX28" fmla="*/ 4238549 w 4797678"/>
              <a:gd name="connsiteY28" fmla="*/ 808383 h 1272209"/>
              <a:gd name="connsiteX29" fmla="*/ 4410827 w 4797678"/>
              <a:gd name="connsiteY29" fmla="*/ 755374 h 1272209"/>
              <a:gd name="connsiteX30" fmla="*/ 4596358 w 4797678"/>
              <a:gd name="connsiteY30" fmla="*/ 715617 h 1272209"/>
              <a:gd name="connsiteX31" fmla="*/ 4636114 w 4797678"/>
              <a:gd name="connsiteY31" fmla="*/ 689113 h 1272209"/>
              <a:gd name="connsiteX32" fmla="*/ 4768636 w 4797678"/>
              <a:gd name="connsiteY32" fmla="*/ 622852 h 1272209"/>
              <a:gd name="connsiteX33" fmla="*/ 4795140 w 4797678"/>
              <a:gd name="connsiteY33" fmla="*/ 583096 h 1272209"/>
              <a:gd name="connsiteX34" fmla="*/ 4781888 w 4797678"/>
              <a:gd name="connsiteY34" fmla="*/ 450574 h 1272209"/>
              <a:gd name="connsiteX35" fmla="*/ 4583105 w 4797678"/>
              <a:gd name="connsiteY35" fmla="*/ 384313 h 1272209"/>
              <a:gd name="connsiteX36" fmla="*/ 4251801 w 4797678"/>
              <a:gd name="connsiteY36" fmla="*/ 371061 h 1272209"/>
              <a:gd name="connsiteX37" fmla="*/ 4026514 w 4797678"/>
              <a:gd name="connsiteY37" fmla="*/ 331304 h 1272209"/>
              <a:gd name="connsiteX38" fmla="*/ 3271140 w 4797678"/>
              <a:gd name="connsiteY38" fmla="*/ 304800 h 1272209"/>
              <a:gd name="connsiteX39" fmla="*/ 3204879 w 4797678"/>
              <a:gd name="connsiteY39" fmla="*/ 291548 h 1272209"/>
              <a:gd name="connsiteX40" fmla="*/ 2780810 w 4797678"/>
              <a:gd name="connsiteY40" fmla="*/ 265043 h 1272209"/>
              <a:gd name="connsiteX41" fmla="*/ 2555523 w 4797678"/>
              <a:gd name="connsiteY41" fmla="*/ 225287 h 1272209"/>
              <a:gd name="connsiteX42" fmla="*/ 2462758 w 4797678"/>
              <a:gd name="connsiteY42" fmla="*/ 185530 h 1272209"/>
              <a:gd name="connsiteX43" fmla="*/ 2369992 w 4797678"/>
              <a:gd name="connsiteY43" fmla="*/ 172278 h 1272209"/>
              <a:gd name="connsiteX44" fmla="*/ 2290479 w 4797678"/>
              <a:gd name="connsiteY44" fmla="*/ 159026 h 1272209"/>
              <a:gd name="connsiteX45" fmla="*/ 2237471 w 4797678"/>
              <a:gd name="connsiteY45" fmla="*/ 132522 h 1272209"/>
              <a:gd name="connsiteX46" fmla="*/ 1985679 w 4797678"/>
              <a:gd name="connsiteY46" fmla="*/ 92765 h 1272209"/>
              <a:gd name="connsiteX47" fmla="*/ 1866410 w 4797678"/>
              <a:gd name="connsiteY47" fmla="*/ 53009 h 1272209"/>
              <a:gd name="connsiteX48" fmla="*/ 1760392 w 4797678"/>
              <a:gd name="connsiteY48" fmla="*/ 39756 h 1272209"/>
              <a:gd name="connsiteX49" fmla="*/ 1680879 w 4797678"/>
              <a:gd name="connsiteY49" fmla="*/ 26504 h 1272209"/>
              <a:gd name="connsiteX50" fmla="*/ 1614619 w 4797678"/>
              <a:gd name="connsiteY50" fmla="*/ 13252 h 1272209"/>
              <a:gd name="connsiteX51" fmla="*/ 1442340 w 4797678"/>
              <a:gd name="connsiteY51" fmla="*/ 0 h 1272209"/>
              <a:gd name="connsiteX52" fmla="*/ 700219 w 4797678"/>
              <a:gd name="connsiteY52" fmla="*/ 26504 h 1272209"/>
              <a:gd name="connsiteX53" fmla="*/ 527940 w 4797678"/>
              <a:gd name="connsiteY53" fmla="*/ 39756 h 1272209"/>
              <a:gd name="connsiteX54" fmla="*/ 461679 w 4797678"/>
              <a:gd name="connsiteY54" fmla="*/ 53009 h 1272209"/>
              <a:gd name="connsiteX55" fmla="*/ 421923 w 4797678"/>
              <a:gd name="connsiteY55" fmla="*/ 66261 h 1272209"/>
              <a:gd name="connsiteX56" fmla="*/ 24358 w 4797678"/>
              <a:gd name="connsiteY56" fmla="*/ 92765 h 127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797678" h="1272209">
                <a:moveTo>
                  <a:pt x="24358" y="92765"/>
                </a:moveTo>
                <a:cubicBezTo>
                  <a:pt x="-37485" y="132521"/>
                  <a:pt x="36188" y="235099"/>
                  <a:pt x="50862" y="304800"/>
                </a:cubicBezTo>
                <a:cubicBezTo>
                  <a:pt x="54617" y="322635"/>
                  <a:pt x="89388" y="358647"/>
                  <a:pt x="103871" y="371061"/>
                </a:cubicBezTo>
                <a:cubicBezTo>
                  <a:pt x="125347" y="389469"/>
                  <a:pt x="145406" y="410333"/>
                  <a:pt x="170132" y="424070"/>
                </a:cubicBezTo>
                <a:cubicBezTo>
                  <a:pt x="186053" y="432915"/>
                  <a:pt x="205628" y="432319"/>
                  <a:pt x="223140" y="437322"/>
                </a:cubicBezTo>
                <a:cubicBezTo>
                  <a:pt x="236572" y="441160"/>
                  <a:pt x="249345" y="447186"/>
                  <a:pt x="262897" y="450574"/>
                </a:cubicBezTo>
                <a:cubicBezTo>
                  <a:pt x="320306" y="464926"/>
                  <a:pt x="476692" y="486956"/>
                  <a:pt x="501436" y="490330"/>
                </a:cubicBezTo>
                <a:cubicBezTo>
                  <a:pt x="541070" y="495735"/>
                  <a:pt x="580949" y="499165"/>
                  <a:pt x="620705" y="503583"/>
                </a:cubicBezTo>
                <a:cubicBezTo>
                  <a:pt x="656044" y="499165"/>
                  <a:pt x="691593" y="496185"/>
                  <a:pt x="726723" y="490330"/>
                </a:cubicBezTo>
                <a:cubicBezTo>
                  <a:pt x="744689" y="487336"/>
                  <a:pt x="761519" y="477078"/>
                  <a:pt x="779732" y="477078"/>
                </a:cubicBezTo>
                <a:cubicBezTo>
                  <a:pt x="819733" y="477078"/>
                  <a:pt x="859245" y="485913"/>
                  <a:pt x="899001" y="490330"/>
                </a:cubicBezTo>
                <a:cubicBezTo>
                  <a:pt x="938995" y="650302"/>
                  <a:pt x="904317" y="627502"/>
                  <a:pt x="1005019" y="715617"/>
                </a:cubicBezTo>
                <a:cubicBezTo>
                  <a:pt x="1017005" y="726105"/>
                  <a:pt x="1029157" y="738998"/>
                  <a:pt x="1044775" y="742122"/>
                </a:cubicBezTo>
                <a:cubicBezTo>
                  <a:pt x="1096934" y="752554"/>
                  <a:pt x="1150792" y="750957"/>
                  <a:pt x="1203801" y="755374"/>
                </a:cubicBezTo>
                <a:cubicBezTo>
                  <a:pt x="1238079" y="754366"/>
                  <a:pt x="1801441" y="725880"/>
                  <a:pt x="1919419" y="755374"/>
                </a:cubicBezTo>
                <a:cubicBezTo>
                  <a:pt x="1998468" y="775136"/>
                  <a:pt x="2174463" y="905954"/>
                  <a:pt x="2277227" y="914400"/>
                </a:cubicBezTo>
                <a:cubicBezTo>
                  <a:pt x="2550327" y="936847"/>
                  <a:pt x="2824984" y="932069"/>
                  <a:pt x="3098862" y="940904"/>
                </a:cubicBezTo>
                <a:cubicBezTo>
                  <a:pt x="3112721" y="947834"/>
                  <a:pt x="3196664" y="985697"/>
                  <a:pt x="3218132" y="1007165"/>
                </a:cubicBezTo>
                <a:cubicBezTo>
                  <a:pt x="3233750" y="1022783"/>
                  <a:pt x="3241118" y="1045800"/>
                  <a:pt x="3257888" y="1060174"/>
                </a:cubicBezTo>
                <a:cubicBezTo>
                  <a:pt x="3272887" y="1073031"/>
                  <a:pt x="3294145" y="1076208"/>
                  <a:pt x="3310897" y="1086678"/>
                </a:cubicBezTo>
                <a:cubicBezTo>
                  <a:pt x="3449927" y="1173572"/>
                  <a:pt x="3262557" y="1117545"/>
                  <a:pt x="3575940" y="1232452"/>
                </a:cubicBezTo>
                <a:cubicBezTo>
                  <a:pt x="3635322" y="1254225"/>
                  <a:pt x="3699627" y="1258957"/>
                  <a:pt x="3761471" y="1272209"/>
                </a:cubicBezTo>
                <a:cubicBezTo>
                  <a:pt x="3801227" y="1258957"/>
                  <a:pt x="3844215" y="1252997"/>
                  <a:pt x="3880740" y="1232452"/>
                </a:cubicBezTo>
                <a:cubicBezTo>
                  <a:pt x="3916236" y="1212485"/>
                  <a:pt x="3941703" y="1178380"/>
                  <a:pt x="3973505" y="1152939"/>
                </a:cubicBezTo>
                <a:cubicBezTo>
                  <a:pt x="3985942" y="1142989"/>
                  <a:pt x="4000010" y="1135270"/>
                  <a:pt x="4013262" y="1126435"/>
                </a:cubicBezTo>
                <a:cubicBezTo>
                  <a:pt x="4026514" y="1108765"/>
                  <a:pt x="4041313" y="1092156"/>
                  <a:pt x="4053019" y="1073426"/>
                </a:cubicBezTo>
                <a:cubicBezTo>
                  <a:pt x="4063489" y="1056674"/>
                  <a:pt x="4071741" y="1038575"/>
                  <a:pt x="4079523" y="1020417"/>
                </a:cubicBezTo>
                <a:cubicBezTo>
                  <a:pt x="4085026" y="1007578"/>
                  <a:pt x="4084394" y="991836"/>
                  <a:pt x="4092775" y="980661"/>
                </a:cubicBezTo>
                <a:cubicBezTo>
                  <a:pt x="4137910" y="920481"/>
                  <a:pt x="4169406" y="838016"/>
                  <a:pt x="4238549" y="808383"/>
                </a:cubicBezTo>
                <a:cubicBezTo>
                  <a:pt x="4421854" y="729823"/>
                  <a:pt x="4245541" y="796695"/>
                  <a:pt x="4410827" y="755374"/>
                </a:cubicBezTo>
                <a:cubicBezTo>
                  <a:pt x="4599665" y="708165"/>
                  <a:pt x="4366324" y="744373"/>
                  <a:pt x="4596358" y="715617"/>
                </a:cubicBezTo>
                <a:cubicBezTo>
                  <a:pt x="4609610" y="706782"/>
                  <a:pt x="4622091" y="696664"/>
                  <a:pt x="4636114" y="689113"/>
                </a:cubicBezTo>
                <a:cubicBezTo>
                  <a:pt x="4679599" y="665698"/>
                  <a:pt x="4768636" y="622852"/>
                  <a:pt x="4768636" y="622852"/>
                </a:cubicBezTo>
                <a:cubicBezTo>
                  <a:pt x="4777471" y="609600"/>
                  <a:pt x="4793918" y="598976"/>
                  <a:pt x="4795140" y="583096"/>
                </a:cubicBezTo>
                <a:cubicBezTo>
                  <a:pt x="4798545" y="538832"/>
                  <a:pt x="4801742" y="490282"/>
                  <a:pt x="4781888" y="450574"/>
                </a:cubicBezTo>
                <a:cubicBezTo>
                  <a:pt x="4749805" y="386408"/>
                  <a:pt x="4632678" y="387229"/>
                  <a:pt x="4583105" y="384313"/>
                </a:cubicBezTo>
                <a:cubicBezTo>
                  <a:pt x="4472773" y="377823"/>
                  <a:pt x="4362236" y="375478"/>
                  <a:pt x="4251801" y="371061"/>
                </a:cubicBezTo>
                <a:cubicBezTo>
                  <a:pt x="4176705" y="357809"/>
                  <a:pt x="4102597" y="336445"/>
                  <a:pt x="4026514" y="331304"/>
                </a:cubicBezTo>
                <a:cubicBezTo>
                  <a:pt x="3775141" y="314319"/>
                  <a:pt x="3522792" y="316977"/>
                  <a:pt x="3271140" y="304800"/>
                </a:cubicBezTo>
                <a:cubicBezTo>
                  <a:pt x="3248642" y="303711"/>
                  <a:pt x="3227332" y="293344"/>
                  <a:pt x="3204879" y="291548"/>
                </a:cubicBezTo>
                <a:cubicBezTo>
                  <a:pt x="3055162" y="279571"/>
                  <a:pt x="2926693" y="283279"/>
                  <a:pt x="2780810" y="265043"/>
                </a:cubicBezTo>
                <a:cubicBezTo>
                  <a:pt x="2700254" y="254973"/>
                  <a:pt x="2632278" y="240638"/>
                  <a:pt x="2555523" y="225287"/>
                </a:cubicBezTo>
                <a:cubicBezTo>
                  <a:pt x="2524601" y="212035"/>
                  <a:pt x="2495105" y="194772"/>
                  <a:pt x="2462758" y="185530"/>
                </a:cubicBezTo>
                <a:cubicBezTo>
                  <a:pt x="2432724" y="176949"/>
                  <a:pt x="2400865" y="177028"/>
                  <a:pt x="2369992" y="172278"/>
                </a:cubicBezTo>
                <a:cubicBezTo>
                  <a:pt x="2343435" y="168192"/>
                  <a:pt x="2316983" y="163443"/>
                  <a:pt x="2290479" y="159026"/>
                </a:cubicBezTo>
                <a:cubicBezTo>
                  <a:pt x="2272810" y="150191"/>
                  <a:pt x="2256352" y="138332"/>
                  <a:pt x="2237471" y="132522"/>
                </a:cubicBezTo>
                <a:cubicBezTo>
                  <a:pt x="2141777" y="103078"/>
                  <a:pt x="2085786" y="102776"/>
                  <a:pt x="1985679" y="92765"/>
                </a:cubicBezTo>
                <a:cubicBezTo>
                  <a:pt x="1945923" y="79513"/>
                  <a:pt x="1907203" y="62607"/>
                  <a:pt x="1866410" y="53009"/>
                </a:cubicBezTo>
                <a:cubicBezTo>
                  <a:pt x="1831742" y="44852"/>
                  <a:pt x="1795648" y="44793"/>
                  <a:pt x="1760392" y="39756"/>
                </a:cubicBezTo>
                <a:cubicBezTo>
                  <a:pt x="1733792" y="35956"/>
                  <a:pt x="1707316" y="31311"/>
                  <a:pt x="1680879" y="26504"/>
                </a:cubicBezTo>
                <a:cubicBezTo>
                  <a:pt x="1658718" y="22475"/>
                  <a:pt x="1637005" y="15739"/>
                  <a:pt x="1614619" y="13252"/>
                </a:cubicBezTo>
                <a:cubicBezTo>
                  <a:pt x="1557375" y="6892"/>
                  <a:pt x="1499766" y="4417"/>
                  <a:pt x="1442340" y="0"/>
                </a:cubicBezTo>
                <a:lnTo>
                  <a:pt x="700219" y="26504"/>
                </a:lnTo>
                <a:cubicBezTo>
                  <a:pt x="642677" y="29006"/>
                  <a:pt x="585184" y="33395"/>
                  <a:pt x="527940" y="39756"/>
                </a:cubicBezTo>
                <a:cubicBezTo>
                  <a:pt x="505553" y="42243"/>
                  <a:pt x="483531" y="47546"/>
                  <a:pt x="461679" y="53009"/>
                </a:cubicBezTo>
                <a:cubicBezTo>
                  <a:pt x="448127" y="56397"/>
                  <a:pt x="435863" y="65362"/>
                  <a:pt x="421923" y="66261"/>
                </a:cubicBezTo>
                <a:cubicBezTo>
                  <a:pt x="209183" y="79986"/>
                  <a:pt x="86201" y="53009"/>
                  <a:pt x="24358" y="9276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93D8634-1797-B70A-CAA8-FC05DF139676}"/>
              </a:ext>
            </a:extLst>
          </p:cNvPr>
          <p:cNvSpPr/>
          <p:nvPr/>
        </p:nvSpPr>
        <p:spPr>
          <a:xfrm>
            <a:off x="5551539" y="4518991"/>
            <a:ext cx="1048044" cy="702366"/>
          </a:xfrm>
          <a:custGeom>
            <a:avLst/>
            <a:gdLst>
              <a:gd name="connsiteX0" fmla="*/ 783000 w 1048044"/>
              <a:gd name="connsiteY0" fmla="*/ 106018 h 702366"/>
              <a:gd name="connsiteX1" fmla="*/ 650478 w 1048044"/>
              <a:gd name="connsiteY1" fmla="*/ 79513 h 702366"/>
              <a:gd name="connsiteX2" fmla="*/ 438444 w 1048044"/>
              <a:gd name="connsiteY2" fmla="*/ 53009 h 702366"/>
              <a:gd name="connsiteX3" fmla="*/ 358931 w 1048044"/>
              <a:gd name="connsiteY3" fmla="*/ 39757 h 702366"/>
              <a:gd name="connsiteX4" fmla="*/ 14374 w 1048044"/>
              <a:gd name="connsiteY4" fmla="*/ 66261 h 702366"/>
              <a:gd name="connsiteX5" fmla="*/ 27626 w 1048044"/>
              <a:gd name="connsiteY5" fmla="*/ 185531 h 702366"/>
              <a:gd name="connsiteX6" fmla="*/ 54131 w 1048044"/>
              <a:gd name="connsiteY6" fmla="*/ 344557 h 702366"/>
              <a:gd name="connsiteX7" fmla="*/ 67383 w 1048044"/>
              <a:gd name="connsiteY7" fmla="*/ 397566 h 702366"/>
              <a:gd name="connsiteX8" fmla="*/ 107139 w 1048044"/>
              <a:gd name="connsiteY8" fmla="*/ 450574 h 702366"/>
              <a:gd name="connsiteX9" fmla="*/ 239661 w 1048044"/>
              <a:gd name="connsiteY9" fmla="*/ 556592 h 702366"/>
              <a:gd name="connsiteX10" fmla="*/ 292670 w 1048044"/>
              <a:gd name="connsiteY10" fmla="*/ 583096 h 702366"/>
              <a:gd name="connsiteX11" fmla="*/ 332426 w 1048044"/>
              <a:gd name="connsiteY11" fmla="*/ 609600 h 702366"/>
              <a:gd name="connsiteX12" fmla="*/ 398687 w 1048044"/>
              <a:gd name="connsiteY12" fmla="*/ 636105 h 702366"/>
              <a:gd name="connsiteX13" fmla="*/ 464948 w 1048044"/>
              <a:gd name="connsiteY13" fmla="*/ 675861 h 702366"/>
              <a:gd name="connsiteX14" fmla="*/ 623974 w 1048044"/>
              <a:gd name="connsiteY14" fmla="*/ 702366 h 702366"/>
              <a:gd name="connsiteX15" fmla="*/ 769748 w 1048044"/>
              <a:gd name="connsiteY15" fmla="*/ 662609 h 702366"/>
              <a:gd name="connsiteX16" fmla="*/ 849261 w 1048044"/>
              <a:gd name="connsiteY16" fmla="*/ 530087 h 702366"/>
              <a:gd name="connsiteX17" fmla="*/ 862513 w 1048044"/>
              <a:gd name="connsiteY17" fmla="*/ 357809 h 702366"/>
              <a:gd name="connsiteX18" fmla="*/ 968531 w 1048044"/>
              <a:gd name="connsiteY18" fmla="*/ 265044 h 702366"/>
              <a:gd name="connsiteX19" fmla="*/ 995035 w 1048044"/>
              <a:gd name="connsiteY19" fmla="*/ 238539 h 702366"/>
              <a:gd name="connsiteX20" fmla="*/ 1048044 w 1048044"/>
              <a:gd name="connsiteY20" fmla="*/ 119270 h 702366"/>
              <a:gd name="connsiteX21" fmla="*/ 1008287 w 1048044"/>
              <a:gd name="connsiteY21" fmla="*/ 39757 h 702366"/>
              <a:gd name="connsiteX22" fmla="*/ 849261 w 1048044"/>
              <a:gd name="connsiteY22" fmla="*/ 0 h 702366"/>
              <a:gd name="connsiteX23" fmla="*/ 703487 w 1048044"/>
              <a:gd name="connsiteY23" fmla="*/ 39757 h 702366"/>
              <a:gd name="connsiteX24" fmla="*/ 690235 w 1048044"/>
              <a:gd name="connsiteY24" fmla="*/ 79513 h 702366"/>
              <a:gd name="connsiteX25" fmla="*/ 676983 w 1048044"/>
              <a:gd name="connsiteY25" fmla="*/ 92766 h 70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8044" h="702366">
                <a:moveTo>
                  <a:pt x="783000" y="106018"/>
                </a:moveTo>
                <a:cubicBezTo>
                  <a:pt x="738826" y="97183"/>
                  <a:pt x="695003" y="86363"/>
                  <a:pt x="650478" y="79513"/>
                </a:cubicBezTo>
                <a:cubicBezTo>
                  <a:pt x="580078" y="68682"/>
                  <a:pt x="509019" y="62633"/>
                  <a:pt x="438444" y="53009"/>
                </a:cubicBezTo>
                <a:cubicBezTo>
                  <a:pt x="411820" y="49379"/>
                  <a:pt x="385435" y="44174"/>
                  <a:pt x="358931" y="39757"/>
                </a:cubicBezTo>
                <a:lnTo>
                  <a:pt x="14374" y="66261"/>
                </a:lnTo>
                <a:cubicBezTo>
                  <a:pt x="-22240" y="82371"/>
                  <a:pt x="21969" y="145932"/>
                  <a:pt x="27626" y="185531"/>
                </a:cubicBezTo>
                <a:cubicBezTo>
                  <a:pt x="35226" y="238731"/>
                  <a:pt x="44227" y="291738"/>
                  <a:pt x="54131" y="344557"/>
                </a:cubicBezTo>
                <a:cubicBezTo>
                  <a:pt x="57488" y="362458"/>
                  <a:pt x="59238" y="381275"/>
                  <a:pt x="67383" y="397566"/>
                </a:cubicBezTo>
                <a:cubicBezTo>
                  <a:pt x="77260" y="417321"/>
                  <a:pt x="92595" y="433952"/>
                  <a:pt x="107139" y="450574"/>
                </a:cubicBezTo>
                <a:cubicBezTo>
                  <a:pt x="153131" y="503137"/>
                  <a:pt x="177014" y="519004"/>
                  <a:pt x="239661" y="556592"/>
                </a:cubicBezTo>
                <a:cubicBezTo>
                  <a:pt x="256601" y="566756"/>
                  <a:pt x="275518" y="573295"/>
                  <a:pt x="292670" y="583096"/>
                </a:cubicBezTo>
                <a:cubicBezTo>
                  <a:pt x="306498" y="590998"/>
                  <a:pt x="318181" y="602477"/>
                  <a:pt x="332426" y="609600"/>
                </a:cubicBezTo>
                <a:cubicBezTo>
                  <a:pt x="353703" y="620239"/>
                  <a:pt x="377410" y="625466"/>
                  <a:pt x="398687" y="636105"/>
                </a:cubicBezTo>
                <a:cubicBezTo>
                  <a:pt x="421725" y="647624"/>
                  <a:pt x="441033" y="666295"/>
                  <a:pt x="464948" y="675861"/>
                </a:cubicBezTo>
                <a:cubicBezTo>
                  <a:pt x="486476" y="684472"/>
                  <a:pt x="613419" y="700858"/>
                  <a:pt x="623974" y="702366"/>
                </a:cubicBezTo>
                <a:cubicBezTo>
                  <a:pt x="672565" y="689114"/>
                  <a:pt x="729739" y="693204"/>
                  <a:pt x="769748" y="662609"/>
                </a:cubicBezTo>
                <a:cubicBezTo>
                  <a:pt x="810669" y="631316"/>
                  <a:pt x="849261" y="530087"/>
                  <a:pt x="849261" y="530087"/>
                </a:cubicBezTo>
                <a:cubicBezTo>
                  <a:pt x="853678" y="472661"/>
                  <a:pt x="846261" y="413064"/>
                  <a:pt x="862513" y="357809"/>
                </a:cubicBezTo>
                <a:cubicBezTo>
                  <a:pt x="869651" y="333539"/>
                  <a:pt x="949879" y="280587"/>
                  <a:pt x="968531" y="265044"/>
                </a:cubicBezTo>
                <a:cubicBezTo>
                  <a:pt x="978129" y="257045"/>
                  <a:pt x="988413" y="249134"/>
                  <a:pt x="995035" y="238539"/>
                </a:cubicBezTo>
                <a:cubicBezTo>
                  <a:pt x="1027892" y="185967"/>
                  <a:pt x="1031617" y="168548"/>
                  <a:pt x="1048044" y="119270"/>
                </a:cubicBezTo>
                <a:cubicBezTo>
                  <a:pt x="1034792" y="92766"/>
                  <a:pt x="1029241" y="60711"/>
                  <a:pt x="1008287" y="39757"/>
                </a:cubicBezTo>
                <a:cubicBezTo>
                  <a:pt x="979707" y="11177"/>
                  <a:pt x="878018" y="4108"/>
                  <a:pt x="849261" y="0"/>
                </a:cubicBezTo>
                <a:cubicBezTo>
                  <a:pt x="807890" y="5171"/>
                  <a:pt x="736897" y="-2006"/>
                  <a:pt x="703487" y="39757"/>
                </a:cubicBezTo>
                <a:cubicBezTo>
                  <a:pt x="694761" y="50665"/>
                  <a:pt x="696482" y="67019"/>
                  <a:pt x="690235" y="79513"/>
                </a:cubicBezTo>
                <a:cubicBezTo>
                  <a:pt x="687441" y="85101"/>
                  <a:pt x="681400" y="88348"/>
                  <a:pt x="676983" y="927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E7E3712-375C-3A11-6C01-58CE4ED2CCA8}"/>
                  </a:ext>
                </a:extLst>
              </p14:cNvPr>
              <p14:cNvContentPartPr/>
              <p14:nvPr/>
            </p14:nvContentPartPr>
            <p14:xfrm>
              <a:off x="14125377" y="5525082"/>
              <a:ext cx="1142280" cy="12740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E7E3712-375C-3A11-6C01-58CE4ED2CC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16737" y="5516442"/>
                <a:ext cx="1159920" cy="129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45B203-9D73-6EE1-42C2-96BC450792A4}"/>
              </a:ext>
            </a:extLst>
          </p:cNvPr>
          <p:cNvGrpSpPr/>
          <p:nvPr/>
        </p:nvGrpSpPr>
        <p:grpSpPr>
          <a:xfrm>
            <a:off x="4745217" y="4302162"/>
            <a:ext cx="6810840" cy="1835280"/>
            <a:chOff x="4745217" y="4302162"/>
            <a:chExt cx="6810840" cy="18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790F327-4C5F-6DA7-AE7B-5C5A7B74337F}"/>
                    </a:ext>
                  </a:extLst>
                </p14:cNvPr>
                <p14:cNvContentPartPr/>
                <p14:nvPr/>
              </p14:nvContentPartPr>
              <p14:xfrm>
                <a:off x="6980097" y="4783482"/>
                <a:ext cx="4575960" cy="1353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790F327-4C5F-6DA7-AE7B-5C5A7B7433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71457" y="4774482"/>
                  <a:ext cx="4593600" cy="13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0DC1E04-982A-4917-3D6F-044187E1E513}"/>
                    </a:ext>
                  </a:extLst>
                </p14:cNvPr>
                <p14:cNvContentPartPr/>
                <p14:nvPr/>
              </p14:nvContentPartPr>
              <p14:xfrm>
                <a:off x="5508777" y="4528962"/>
                <a:ext cx="1079640" cy="660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0DC1E04-982A-4917-3D6F-044187E1E5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00137" y="4519962"/>
                  <a:ext cx="109728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B0D2C56-1542-6EE7-A2CA-4616392EF83E}"/>
                    </a:ext>
                  </a:extLst>
                </p14:cNvPr>
                <p14:cNvContentPartPr/>
                <p14:nvPr/>
              </p14:nvContentPartPr>
              <p14:xfrm>
                <a:off x="7339017" y="4302162"/>
                <a:ext cx="1608480" cy="1807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B0D2C56-1542-6EE7-A2CA-4616392EF8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30377" y="4293522"/>
                  <a:ext cx="1626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070DDAC-A324-E447-C1A2-38F3DADA8D7B}"/>
                    </a:ext>
                  </a:extLst>
                </p14:cNvPr>
                <p14:cNvContentPartPr/>
                <p14:nvPr/>
              </p14:nvContentPartPr>
              <p14:xfrm>
                <a:off x="5803977" y="4372722"/>
                <a:ext cx="342720" cy="239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070DDAC-A324-E447-C1A2-38F3DADA8D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94977" y="4363722"/>
                  <a:ext cx="360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703DC0F-86C4-1629-566C-A4086200A749}"/>
                    </a:ext>
                  </a:extLst>
                </p14:cNvPr>
                <p14:cNvContentPartPr/>
                <p14:nvPr/>
              </p14:nvContentPartPr>
              <p14:xfrm>
                <a:off x="4745217" y="4705362"/>
                <a:ext cx="726840" cy="411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703DC0F-86C4-1629-566C-A4086200A7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36217" y="4696722"/>
                  <a:ext cx="744480" cy="429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F0C736AA-C47D-6CA4-2E50-DDB154FE311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678EEA0-D79C-89DC-5683-F147912F70D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94C39FC0-091B-C87E-E19A-FB387604315C}"/>
              </a:ext>
            </a:extLst>
          </p:cNvPr>
          <p:cNvSpPr txBox="1"/>
          <p:nvPr/>
        </p:nvSpPr>
        <p:spPr>
          <a:xfrm>
            <a:off x="165103" y="823050"/>
            <a:ext cx="5365384" cy="19407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3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멘토 소개</a:t>
            </a:r>
            <a:endParaRPr lang="en-US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AA54312C-A0D6-A51F-E1E9-2CD76382DAA9}"/>
              </a:ext>
            </a:extLst>
          </p:cNvPr>
          <p:cNvSpPr txBox="1"/>
          <p:nvPr/>
        </p:nvSpPr>
        <p:spPr>
          <a:xfrm>
            <a:off x="4908260" y="1285432"/>
            <a:ext cx="12827592" cy="1016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도움 주신 멘토님들</a:t>
            </a:r>
            <a:endParaRPr lang="en-US" dirty="0"/>
          </a:p>
        </p:txBody>
      </p:sp>
      <p:pic>
        <p:nvPicPr>
          <p:cNvPr id="13" name="Object 10">
            <a:extLst>
              <a:ext uri="{FF2B5EF4-FFF2-40B4-BE49-F238E27FC236}">
                <a16:creationId xmlns:a16="http://schemas.microsoft.com/office/drawing/2014/main" id="{3E10A6A4-4293-D109-4F3C-AD2D565D4D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4078766" y="1728834"/>
            <a:ext cx="1493482" cy="102586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D951C32C-E9AA-0B0D-DD30-F38BDD054ACD}"/>
              </a:ext>
            </a:extLst>
          </p:cNvPr>
          <p:cNvSpPr txBox="1"/>
          <p:nvPr/>
        </p:nvSpPr>
        <p:spPr>
          <a:xfrm>
            <a:off x="3546021" y="4467711"/>
            <a:ext cx="4116659" cy="4272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김성훈</a:t>
            </a:r>
            <a:r>
              <a:rPr lang="en-US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연구</a:t>
            </a:r>
            <a:r>
              <a:rPr lang="en-US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센터장님</a:t>
            </a:r>
            <a:endParaRPr lang="en-US" sz="3700" dirty="0">
              <a:solidFill>
                <a:srgbClr val="595959"/>
              </a:solidFill>
              <a:latin typeface="Pretendard ExtraBold" pitchFamily="34" charset="0"/>
              <a:cs typeface="Pretendard Extra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최영돈</a:t>
            </a:r>
            <a:r>
              <a:rPr lang="en-US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박사님</a:t>
            </a:r>
            <a:endParaRPr lang="en-US" sz="3700" dirty="0">
              <a:solidFill>
                <a:srgbClr val="595959"/>
              </a:solidFill>
              <a:latin typeface="Pretendard ExtraBold" pitchFamily="34" charset="0"/>
              <a:cs typeface="Pretendard Extra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심창섭</a:t>
            </a:r>
            <a:r>
              <a:rPr lang="en-US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차장님</a:t>
            </a:r>
            <a:endParaRPr lang="en-US" sz="3700" dirty="0">
              <a:solidFill>
                <a:srgbClr val="595959"/>
              </a:solidFill>
              <a:latin typeface="Pretendard ExtraBold" pitchFamily="34" charset="0"/>
              <a:cs typeface="Pretendard Extra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오지훈</a:t>
            </a:r>
            <a:r>
              <a:rPr lang="en-US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대리님</a:t>
            </a:r>
            <a:endParaRPr lang="en-US" sz="3700" dirty="0">
              <a:solidFill>
                <a:srgbClr val="595959"/>
              </a:solidFill>
              <a:latin typeface="Pretendard ExtraBold" pitchFamily="34" charset="0"/>
              <a:cs typeface="Pretendard Extra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ore-KR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심명근</a:t>
            </a:r>
            <a:r>
              <a:rPr lang="en-US" altLang="ko-Kore-KR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altLang="ko-Kore-KR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부장님</a:t>
            </a:r>
            <a:endParaRPr lang="en-US" dirty="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3D79264-C68B-FE9F-3635-9CE9300B19BF}"/>
              </a:ext>
            </a:extLst>
          </p:cNvPr>
          <p:cNvSpPr txBox="1"/>
          <p:nvPr/>
        </p:nvSpPr>
        <p:spPr>
          <a:xfrm>
            <a:off x="10253547" y="4874646"/>
            <a:ext cx="4750118" cy="341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전종식</a:t>
            </a:r>
            <a:r>
              <a:rPr lang="en-US" altLang="ko-Kore-KR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altLang="ko-Kore-KR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교수님</a:t>
            </a:r>
            <a:r>
              <a:rPr lang="en-US" altLang="ko-Kore-KR" sz="29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(</a:t>
            </a:r>
            <a:r>
              <a:rPr lang="en-US" altLang="ko-Kore-KR" sz="29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경남대학교</a:t>
            </a:r>
            <a:r>
              <a:rPr lang="en-US" altLang="ko-Kore-KR" sz="29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)</a:t>
            </a:r>
            <a:endParaRPr lang="en-US" sz="2900" dirty="0">
              <a:solidFill>
                <a:srgbClr val="595959"/>
              </a:solidFill>
              <a:latin typeface="Pretendard ExtraBold" pitchFamily="34" charset="0"/>
              <a:cs typeface="Pretendard Extra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손영기</a:t>
            </a:r>
            <a:r>
              <a:rPr lang="en-US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교수님</a:t>
            </a:r>
            <a:r>
              <a:rPr lang="en-US" sz="29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(명지대학교)</a:t>
            </a:r>
          </a:p>
          <a:p>
            <a:pPr>
              <a:lnSpc>
                <a:spcPct val="150000"/>
              </a:lnSpc>
            </a:pP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안현욱</a:t>
            </a:r>
            <a:r>
              <a:rPr lang="en-US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교수님</a:t>
            </a:r>
            <a:r>
              <a:rPr lang="en-US" sz="29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(충남대학교)</a:t>
            </a:r>
          </a:p>
          <a:p>
            <a:pPr>
              <a:lnSpc>
                <a:spcPct val="150000"/>
              </a:lnSpc>
            </a:pP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이상화</a:t>
            </a:r>
            <a:r>
              <a:rPr lang="en-US" sz="37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교수님</a:t>
            </a:r>
            <a:r>
              <a:rPr lang="en-US" sz="29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(</a:t>
            </a:r>
            <a:r>
              <a:rPr lang="en-US" sz="2900" dirty="0" err="1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서울대학교</a:t>
            </a:r>
            <a:r>
              <a:rPr lang="en-US" sz="29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)</a:t>
            </a:r>
          </a:p>
        </p:txBody>
      </p:sp>
      <p:sp>
        <p:nvSpPr>
          <p:cNvPr id="6" name="모서리가 둥근 직사각형 16">
            <a:extLst>
              <a:ext uri="{FF2B5EF4-FFF2-40B4-BE49-F238E27FC236}">
                <a16:creationId xmlns:a16="http://schemas.microsoft.com/office/drawing/2014/main" id="{2783C62F-36E0-A913-E0D2-6D491C8B3437}"/>
              </a:ext>
            </a:extLst>
          </p:cNvPr>
          <p:cNvSpPr/>
          <p:nvPr/>
        </p:nvSpPr>
        <p:spPr>
          <a:xfrm>
            <a:off x="2999762" y="3930865"/>
            <a:ext cx="5209178" cy="5235850"/>
          </a:xfrm>
          <a:prstGeom prst="roundRect">
            <a:avLst/>
          </a:prstGeom>
          <a:noFill/>
          <a:ln w="101600">
            <a:solidFill>
              <a:srgbClr val="324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176583-57DD-37C0-F69C-BDD7AC8E08BD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19" b="95455" l="4000" r="96364">
                        <a14:foregroundMark x1="13091" y1="68717" x2="7273" y2="69786"/>
                        <a14:foregroundMark x1="5273" y1="68717" x2="4000" y2="64973"/>
                        <a14:foregroundMark x1="33091" y1="86898" x2="35091" y2="95455"/>
                        <a14:foregroundMark x1="63455" y1="80214" x2="60727" y2="81283"/>
                        <a14:foregroundMark x1="59455" y1="92513" x2="59455" y2="92513"/>
                        <a14:foregroundMark x1="89818" y1="48930" x2="90545" y2="47059"/>
                        <a14:foregroundMark x1="91091" y1="17647" x2="87273" y2="22460"/>
                        <a14:foregroundMark x1="91091" y1="17647" x2="96364" y2="14706"/>
                        <a14:foregroundMark x1="33091" y1="7219" x2="33091" y2="7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903" y="2690338"/>
            <a:ext cx="2286653" cy="15557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6C6F07-08E3-5A96-9F2C-3E368392DE29}"/>
              </a:ext>
            </a:extLst>
          </p:cNvPr>
          <p:cNvSpPr txBox="1"/>
          <p:nvPr/>
        </p:nvSpPr>
        <p:spPr>
          <a:xfrm>
            <a:off x="3284335" y="4172228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8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K-water</a:t>
            </a:r>
            <a:endParaRPr lang="ko-Kore-KR" altLang="en-US" dirty="0"/>
          </a:p>
        </p:txBody>
      </p:sp>
      <p:sp>
        <p:nvSpPr>
          <p:cNvPr id="9" name="모서리가 둥근 직사각형 16">
            <a:extLst>
              <a:ext uri="{FF2B5EF4-FFF2-40B4-BE49-F238E27FC236}">
                <a16:creationId xmlns:a16="http://schemas.microsoft.com/office/drawing/2014/main" id="{77230BC0-450A-2E0F-421F-56063798237D}"/>
              </a:ext>
            </a:extLst>
          </p:cNvPr>
          <p:cNvSpPr/>
          <p:nvPr/>
        </p:nvSpPr>
        <p:spPr>
          <a:xfrm>
            <a:off x="9953298" y="3930865"/>
            <a:ext cx="5209178" cy="5235850"/>
          </a:xfrm>
          <a:prstGeom prst="roundRect">
            <a:avLst/>
          </a:prstGeom>
          <a:noFill/>
          <a:ln w="101600">
            <a:solidFill>
              <a:srgbClr val="324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34EB54CB-EA91-F082-401F-D4EFEFAC2581}"/>
              </a:ext>
            </a:extLst>
          </p:cNvPr>
          <p:cNvGrpSpPr/>
          <p:nvPr/>
        </p:nvGrpSpPr>
        <p:grpSpPr>
          <a:xfrm>
            <a:off x="10096475" y="2663255"/>
            <a:ext cx="1817641" cy="1714757"/>
            <a:chOff x="6758668" y="2057143"/>
            <a:chExt cx="4768379" cy="6171429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F9C8A451-AC1E-6D8F-BAF9-91D14BE28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8668" y="2057143"/>
              <a:ext cx="4768379" cy="617142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DE5CF90-F932-A01F-59D9-711BBC1282A1}"/>
              </a:ext>
            </a:extLst>
          </p:cNvPr>
          <p:cNvSpPr txBox="1"/>
          <p:nvPr/>
        </p:nvSpPr>
        <p:spPr>
          <a:xfrm>
            <a:off x="10403134" y="4289653"/>
            <a:ext cx="2583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Professor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EC8E331-4310-9517-A445-8D6DB71B4C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데이터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구축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과정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3C41CD77-8984-FC18-0A06-3570F429CFA3}"/>
              </a:ext>
            </a:extLst>
          </p:cNvPr>
          <p:cNvGrpSpPr/>
          <p:nvPr/>
        </p:nvGrpSpPr>
        <p:grpSpPr>
          <a:xfrm>
            <a:off x="1668399" y="2842186"/>
            <a:ext cx="10305809" cy="1658038"/>
            <a:chOff x="1668399" y="2842187"/>
            <a:chExt cx="9450049" cy="124477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D7B7E87-95F1-A6AA-7F84-F56C2525CCFF}"/>
                </a:ext>
              </a:extLst>
            </p:cNvPr>
            <p:cNvSpPr/>
            <p:nvPr/>
          </p:nvSpPr>
          <p:spPr>
            <a:xfrm>
              <a:off x="1697655" y="2963490"/>
              <a:ext cx="9420793" cy="4154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00B346-2C8E-B19E-0BF7-4AEE3B55AE12}"/>
                </a:ext>
              </a:extLst>
            </p:cNvPr>
            <p:cNvSpPr/>
            <p:nvPr/>
          </p:nvSpPr>
          <p:spPr>
            <a:xfrm>
              <a:off x="1668399" y="3178853"/>
              <a:ext cx="9450049" cy="699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CF4E0B25-9A3C-ED84-3A88-7D86CC523625}"/>
                </a:ext>
              </a:extLst>
            </p:cNvPr>
            <p:cNvSpPr/>
            <p:nvPr/>
          </p:nvSpPr>
          <p:spPr>
            <a:xfrm flipH="1">
              <a:off x="2083137" y="2842187"/>
              <a:ext cx="203498" cy="336666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07D5C8-273A-1D5C-129E-CD3125B8B14E}"/>
                </a:ext>
              </a:extLst>
            </p:cNvPr>
            <p:cNvSpPr/>
            <p:nvPr/>
          </p:nvSpPr>
          <p:spPr>
            <a:xfrm>
              <a:off x="2286635" y="2842189"/>
              <a:ext cx="526013" cy="1244777"/>
            </a:xfrm>
            <a:prstGeom prst="rect">
              <a:avLst/>
            </a:prstGeom>
            <a:solidFill>
              <a:srgbClr val="324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C3B0D1-5BFB-E82B-0B79-E68F10D7EBA5}"/>
                </a:ext>
              </a:extLst>
            </p:cNvPr>
            <p:cNvSpPr txBox="1"/>
            <p:nvPr/>
          </p:nvSpPr>
          <p:spPr>
            <a:xfrm>
              <a:off x="3016219" y="3462497"/>
              <a:ext cx="7003684" cy="476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일시를 기준으로 </a:t>
              </a:r>
              <a:r>
                <a:rPr lang="en-US" altLang="ko-KR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masking </a:t>
              </a:r>
              <a:r>
                <a:rPr lang="ko-KR" altLang="en-US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픽셀 값과 기상데이터프레임 결합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1CD514-05A9-0BCE-536D-45A0170BED68}"/>
                </a:ext>
              </a:extLst>
            </p:cNvPr>
            <p:cNvSpPr txBox="1"/>
            <p:nvPr/>
          </p:nvSpPr>
          <p:spPr>
            <a:xfrm>
              <a:off x="2303409" y="3416864"/>
              <a:ext cx="665343" cy="492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b="1" kern="0" spc="-200" dirty="0">
                  <a:solidFill>
                    <a:schemeClr val="bg1"/>
                  </a:solidFill>
                  <a:latin typeface="Pretendard ExtraBold" panose="020B0600000101010101" charset="-127"/>
                  <a:ea typeface="Pretendard ExtraBold" panose="020B0600000101010101" charset="-127"/>
                  <a:cs typeface="Pretendard ExtraBold" panose="020B0600000101010101" charset="-127"/>
                </a:rPr>
                <a:t>01</a:t>
              </a:r>
              <a:endParaRPr lang="ko-KR" altLang="en-US" sz="2500" b="1" kern="0" spc="-200" dirty="0">
                <a:solidFill>
                  <a:schemeClr val="bg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93F3191-ED1C-195E-7C8E-2C8875127770}"/>
              </a:ext>
            </a:extLst>
          </p:cNvPr>
          <p:cNvGrpSpPr/>
          <p:nvPr/>
        </p:nvGrpSpPr>
        <p:grpSpPr>
          <a:xfrm>
            <a:off x="1859993" y="4056776"/>
            <a:ext cx="10353530" cy="1697460"/>
            <a:chOff x="1859993" y="4056776"/>
            <a:chExt cx="9493807" cy="127437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9C41381-9C98-8AA6-3A64-599DBABBE309}"/>
                </a:ext>
              </a:extLst>
            </p:cNvPr>
            <p:cNvSpPr/>
            <p:nvPr/>
          </p:nvSpPr>
          <p:spPr>
            <a:xfrm>
              <a:off x="1859993" y="4177996"/>
              <a:ext cx="9420793" cy="4154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BD228DA-61AC-1DAF-C7F2-2FEECB3515FA}"/>
                </a:ext>
              </a:extLst>
            </p:cNvPr>
            <p:cNvSpPr/>
            <p:nvPr/>
          </p:nvSpPr>
          <p:spPr>
            <a:xfrm>
              <a:off x="1903751" y="4393442"/>
              <a:ext cx="9450049" cy="699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7E282376-C3BA-B17A-B9A5-851BCFEB6E84}"/>
                </a:ext>
              </a:extLst>
            </p:cNvPr>
            <p:cNvSpPr/>
            <p:nvPr/>
          </p:nvSpPr>
          <p:spPr>
            <a:xfrm flipH="1">
              <a:off x="2318489" y="4056776"/>
              <a:ext cx="203498" cy="336666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12CCBEB-E11C-236B-F400-0B4BE775F616}"/>
                </a:ext>
              </a:extLst>
            </p:cNvPr>
            <p:cNvSpPr/>
            <p:nvPr/>
          </p:nvSpPr>
          <p:spPr>
            <a:xfrm>
              <a:off x="2521987" y="4056778"/>
              <a:ext cx="526013" cy="1274373"/>
            </a:xfrm>
            <a:prstGeom prst="rect">
              <a:avLst/>
            </a:prstGeom>
            <a:solidFill>
              <a:srgbClr val="324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831672-EBDA-6FC4-2035-227411AD5199}"/>
                </a:ext>
              </a:extLst>
            </p:cNvPr>
            <p:cNvSpPr txBox="1"/>
            <p:nvPr/>
          </p:nvSpPr>
          <p:spPr>
            <a:xfrm>
              <a:off x="3277849" y="4675055"/>
              <a:ext cx="700368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결합 후 </a:t>
              </a:r>
              <a:r>
                <a:rPr lang="ko-KR" altLang="en-US" sz="2500" kern="0" spc="-200" dirty="0" err="1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픽셀값의</a:t>
              </a:r>
              <a:r>
                <a:rPr lang="ko-KR" altLang="en-US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ko-KR" altLang="en-US" sz="2500" kern="0" spc="-200" dirty="0" err="1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결측치</a:t>
              </a:r>
              <a:r>
                <a:rPr lang="ko-KR" altLang="en-US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행을 제거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647BBA-73E4-DA0C-E46F-F88616FDE1DD}"/>
                </a:ext>
              </a:extLst>
            </p:cNvPr>
            <p:cNvSpPr txBox="1"/>
            <p:nvPr/>
          </p:nvSpPr>
          <p:spPr>
            <a:xfrm>
              <a:off x="2538761" y="4631453"/>
              <a:ext cx="665343" cy="492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b="1" kern="0" spc="-200" dirty="0">
                  <a:solidFill>
                    <a:schemeClr val="bg1"/>
                  </a:solidFill>
                  <a:latin typeface="Pretendard ExtraBold" panose="020B0600000101010101" charset="-127"/>
                  <a:ea typeface="Pretendard ExtraBold" panose="020B0600000101010101" charset="-127"/>
                  <a:cs typeface="Pretendard ExtraBold" panose="020B0600000101010101" charset="-127"/>
                </a:rPr>
                <a:t>02</a:t>
              </a:r>
              <a:endParaRPr lang="ko-KR" altLang="en-US" sz="2500" b="1" kern="0" spc="-200" dirty="0">
                <a:solidFill>
                  <a:schemeClr val="bg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B964818-EAB4-B887-D294-34815167ABE2}"/>
              </a:ext>
            </a:extLst>
          </p:cNvPr>
          <p:cNvGrpSpPr/>
          <p:nvPr/>
        </p:nvGrpSpPr>
        <p:grpSpPr>
          <a:xfrm>
            <a:off x="2133600" y="5305797"/>
            <a:ext cx="10305809" cy="1638422"/>
            <a:chOff x="2133600" y="5305798"/>
            <a:chExt cx="9450049" cy="123005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E029FB9-9BD5-5815-F030-98F5FF391D9E}"/>
                </a:ext>
              </a:extLst>
            </p:cNvPr>
            <p:cNvSpPr/>
            <p:nvPr/>
          </p:nvSpPr>
          <p:spPr>
            <a:xfrm>
              <a:off x="2162856" y="5427101"/>
              <a:ext cx="9420793" cy="4154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3C0E163-FC55-0A25-B6F8-D566884AE7BD}"/>
                </a:ext>
              </a:extLst>
            </p:cNvPr>
            <p:cNvSpPr/>
            <p:nvPr/>
          </p:nvSpPr>
          <p:spPr>
            <a:xfrm>
              <a:off x="2133600" y="5642464"/>
              <a:ext cx="9450049" cy="699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이등변 삼각형 87">
              <a:extLst>
                <a:ext uri="{FF2B5EF4-FFF2-40B4-BE49-F238E27FC236}">
                  <a16:creationId xmlns:a16="http://schemas.microsoft.com/office/drawing/2014/main" id="{FFF2CF8E-C033-7DCA-BBF0-96E3FCE787E6}"/>
                </a:ext>
              </a:extLst>
            </p:cNvPr>
            <p:cNvSpPr/>
            <p:nvPr/>
          </p:nvSpPr>
          <p:spPr>
            <a:xfrm flipH="1">
              <a:off x="2548338" y="5305798"/>
              <a:ext cx="203498" cy="336666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0CC4CC8-07FA-3912-3C63-AF4B77399446}"/>
                </a:ext>
              </a:extLst>
            </p:cNvPr>
            <p:cNvSpPr/>
            <p:nvPr/>
          </p:nvSpPr>
          <p:spPr>
            <a:xfrm>
              <a:off x="2751836" y="5305800"/>
              <a:ext cx="526013" cy="1230050"/>
            </a:xfrm>
            <a:prstGeom prst="rect">
              <a:avLst/>
            </a:prstGeom>
            <a:solidFill>
              <a:srgbClr val="324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32832CA-66C9-8C73-BD43-82399B7DDF60}"/>
                </a:ext>
              </a:extLst>
            </p:cNvPr>
            <p:cNvSpPr txBox="1"/>
            <p:nvPr/>
          </p:nvSpPr>
          <p:spPr>
            <a:xfrm>
              <a:off x="3662553" y="5894866"/>
              <a:ext cx="7003684" cy="476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강수량 </a:t>
              </a:r>
              <a:r>
                <a:rPr lang="ko-KR" altLang="en-US" sz="2500" kern="0" spc="-200" dirty="0" err="1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결측치</a:t>
              </a:r>
              <a:r>
                <a:rPr lang="ko-KR" altLang="en-US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en-US" altLang="ko-KR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0</a:t>
              </a:r>
              <a:r>
                <a:rPr lang="ko-KR" altLang="en-US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으로 대체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206929-C5BF-0449-1BBC-0076DAD663D0}"/>
                </a:ext>
              </a:extLst>
            </p:cNvPr>
            <p:cNvSpPr txBox="1"/>
            <p:nvPr/>
          </p:nvSpPr>
          <p:spPr>
            <a:xfrm>
              <a:off x="2768610" y="5880475"/>
              <a:ext cx="665343" cy="492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500" b="1" kern="0" spc="-200" dirty="0">
                  <a:solidFill>
                    <a:schemeClr val="bg1"/>
                  </a:solidFill>
                  <a:latin typeface="Pretendard ExtraBold" panose="020B0600000101010101" charset="-127"/>
                  <a:ea typeface="Pretendard ExtraBold" panose="020B0600000101010101" charset="-127"/>
                  <a:cs typeface="Pretendard ExtraBold" panose="020B0600000101010101" charset="-127"/>
                </a:rPr>
                <a:t>03</a:t>
              </a:r>
              <a:endParaRPr lang="ko-KR" altLang="en-US" sz="2500" b="1" kern="0" spc="-200" dirty="0">
                <a:solidFill>
                  <a:schemeClr val="bg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AFBAC50-7C27-F342-8C10-51A375E82092}"/>
              </a:ext>
            </a:extLst>
          </p:cNvPr>
          <p:cNvGrpSpPr/>
          <p:nvPr/>
        </p:nvGrpSpPr>
        <p:grpSpPr>
          <a:xfrm>
            <a:off x="2362200" y="6495782"/>
            <a:ext cx="10948125" cy="3050606"/>
            <a:chOff x="2362200" y="6495782"/>
            <a:chExt cx="10039029" cy="2290255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2A39B99-4A0D-DA59-762F-3B7DB8998F31}"/>
                </a:ext>
              </a:extLst>
            </p:cNvPr>
            <p:cNvSpPr/>
            <p:nvPr/>
          </p:nvSpPr>
          <p:spPr>
            <a:xfrm>
              <a:off x="2391456" y="6617085"/>
              <a:ext cx="9420793" cy="4154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이등변 삼각형 95">
              <a:extLst>
                <a:ext uri="{FF2B5EF4-FFF2-40B4-BE49-F238E27FC236}">
                  <a16:creationId xmlns:a16="http://schemas.microsoft.com/office/drawing/2014/main" id="{C7A71D9E-C3BE-4FB3-3D16-9F53F08A755D}"/>
                </a:ext>
              </a:extLst>
            </p:cNvPr>
            <p:cNvSpPr/>
            <p:nvPr/>
          </p:nvSpPr>
          <p:spPr>
            <a:xfrm flipH="1">
              <a:off x="2776938" y="6495782"/>
              <a:ext cx="203498" cy="336666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F5C4A397-5F80-0CCE-40F1-84ABEFECB2AF}"/>
                </a:ext>
              </a:extLst>
            </p:cNvPr>
            <p:cNvGrpSpPr/>
            <p:nvPr/>
          </p:nvGrpSpPr>
          <p:grpSpPr>
            <a:xfrm>
              <a:off x="2362200" y="6495783"/>
              <a:ext cx="10039029" cy="2290254"/>
              <a:chOff x="2362200" y="6495783"/>
              <a:chExt cx="10039029" cy="22902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3872CD49-E1D1-E456-B882-695D8A5B1D8E}"/>
                  </a:ext>
                </a:extLst>
              </p:cNvPr>
              <p:cNvSpPr/>
              <p:nvPr/>
            </p:nvSpPr>
            <p:spPr>
              <a:xfrm>
                <a:off x="2491033" y="7683512"/>
                <a:ext cx="9420793" cy="41549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3DE080C6-5545-B7A8-3329-ABCDC1703344}"/>
                  </a:ext>
                </a:extLst>
              </p:cNvPr>
              <p:cNvSpPr/>
              <p:nvPr/>
            </p:nvSpPr>
            <p:spPr>
              <a:xfrm>
                <a:off x="2362200" y="6832448"/>
                <a:ext cx="9450049" cy="699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ADBAF4D-A29C-CFC8-C6BA-E2C32D994A4A}"/>
                  </a:ext>
                </a:extLst>
              </p:cNvPr>
              <p:cNvSpPr/>
              <p:nvPr/>
            </p:nvSpPr>
            <p:spPr>
              <a:xfrm>
                <a:off x="2980436" y="6495783"/>
                <a:ext cx="526013" cy="1374934"/>
              </a:xfrm>
              <a:prstGeom prst="rect">
                <a:avLst/>
              </a:prstGeom>
              <a:solidFill>
                <a:srgbClr val="324D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F2E1FA7-0213-B2B4-B13E-23A96E9EC3CD}"/>
                  </a:ext>
                </a:extLst>
              </p:cNvPr>
              <p:cNvSpPr txBox="1"/>
              <p:nvPr/>
            </p:nvSpPr>
            <p:spPr>
              <a:xfrm>
                <a:off x="3759290" y="7036329"/>
                <a:ext cx="8641939" cy="646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500" kern="0" spc="-200" dirty="0" err="1">
                    <a:solidFill>
                      <a:srgbClr val="4C4747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머신러닝을</a:t>
                </a:r>
                <a:r>
                  <a:rPr lang="ko-KR" altLang="en-US" sz="2500" kern="0" spc="-200" dirty="0">
                    <a:solidFill>
                      <a:srgbClr val="4C4747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 학습하는데 필요한 독립변수를 추출하기 위해 상관관계 시각화</a:t>
                </a:r>
              </a:p>
              <a:p>
                <a:endParaRPr lang="ko-KR" altLang="en-US" sz="2500" kern="0" spc="-200" dirty="0">
                  <a:solidFill>
                    <a:srgbClr val="4C4747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2102BBA-FA71-E459-31C8-075264291ED3}"/>
                  </a:ext>
                </a:extLst>
              </p:cNvPr>
              <p:cNvSpPr txBox="1"/>
              <p:nvPr/>
            </p:nvSpPr>
            <p:spPr>
              <a:xfrm>
                <a:off x="2997210" y="7070459"/>
                <a:ext cx="665343" cy="49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kern="0" spc="-200" dirty="0">
                    <a:solidFill>
                      <a:schemeClr val="bg1"/>
                    </a:solidFill>
                    <a:latin typeface="Pretendard ExtraBold" panose="020B0600000101010101" charset="-127"/>
                    <a:ea typeface="Pretendard ExtraBold" panose="020B0600000101010101" charset="-127"/>
                    <a:cs typeface="Pretendard ExtraBold" panose="020B0600000101010101" charset="-127"/>
                  </a:rPr>
                  <a:t>04</a:t>
                </a:r>
                <a:endParaRPr lang="ko-KR" altLang="en-US" sz="2500" b="1" kern="0" spc="-200" dirty="0">
                  <a:solidFill>
                    <a:schemeClr val="bg1"/>
                  </a:solidFill>
                  <a:latin typeface="Pretendard ExtraBold" panose="020B0600000101010101" charset="-127"/>
                  <a:ea typeface="Pretendard ExtraBold" panose="020B0600000101010101" charset="-127"/>
                  <a:cs typeface="Pretendard ExtraBold" panose="020B0600000101010101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89985203-57A1-CEB4-F8F9-FCE2CA195017}"/>
                  </a:ext>
                </a:extLst>
              </p:cNvPr>
              <p:cNvSpPr/>
              <p:nvPr/>
            </p:nvSpPr>
            <p:spPr>
              <a:xfrm>
                <a:off x="2461777" y="7870717"/>
                <a:ext cx="9450049" cy="6990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D50F9E-EDE2-A6C0-DC28-3B34A4BDBB1C}"/>
                  </a:ext>
                </a:extLst>
              </p:cNvPr>
              <p:cNvSpPr txBox="1"/>
              <p:nvPr/>
            </p:nvSpPr>
            <p:spPr>
              <a:xfrm>
                <a:off x="3189580" y="8293434"/>
                <a:ext cx="665343" cy="49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kern="0" spc="-200" dirty="0">
                    <a:solidFill>
                      <a:schemeClr val="bg1"/>
                    </a:solidFill>
                    <a:latin typeface="Pretendard ExtraBold" panose="020B0600000101010101" charset="-127"/>
                    <a:ea typeface="Pretendard ExtraBold" panose="020B0600000101010101" charset="-127"/>
                    <a:cs typeface="Pretendard ExtraBold" panose="020B0600000101010101" charset="-127"/>
                  </a:rPr>
                  <a:t>04</a:t>
                </a:r>
                <a:endParaRPr lang="ko-KR" altLang="en-US" sz="2500" b="1" kern="0" spc="-200" dirty="0">
                  <a:solidFill>
                    <a:schemeClr val="bg1"/>
                  </a:solidFill>
                  <a:latin typeface="Pretendard ExtraBold" panose="020B0600000101010101" charset="-127"/>
                  <a:ea typeface="Pretendard ExtraBold" panose="020B0600000101010101" charset="-127"/>
                  <a:cs typeface="Pretendard ExtraBold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613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C97FA870-33CC-7FC3-38A1-85D0C1F9BB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데이터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상관관계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시각화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B7AD72C-2C24-DF36-A302-D3FB107FD272}"/>
              </a:ext>
            </a:extLst>
          </p:cNvPr>
          <p:cNvGrpSpPr/>
          <p:nvPr/>
        </p:nvGrpSpPr>
        <p:grpSpPr>
          <a:xfrm>
            <a:off x="4899360" y="2526868"/>
            <a:ext cx="8477469" cy="5874699"/>
            <a:chOff x="4911629" y="2540807"/>
            <a:chExt cx="8477469" cy="5874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629" y="2540807"/>
              <a:ext cx="8477469" cy="5874699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49AE38-CC8C-55E8-B036-5DD6C481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8353" y="2683085"/>
              <a:ext cx="8231294" cy="557642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81BAFF-97B1-AD4C-390A-AF38AD6381A4}"/>
              </a:ext>
            </a:extLst>
          </p:cNvPr>
          <p:cNvGrpSpPr/>
          <p:nvPr/>
        </p:nvGrpSpPr>
        <p:grpSpPr>
          <a:xfrm>
            <a:off x="3166084" y="8565832"/>
            <a:ext cx="11931294" cy="901780"/>
            <a:chOff x="3642657" y="8592976"/>
            <a:chExt cx="11931294" cy="901780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9E2638C2-3D8A-41F4-7945-356D324B53BF}"/>
                </a:ext>
              </a:extLst>
            </p:cNvPr>
            <p:cNvGrpSpPr/>
            <p:nvPr/>
          </p:nvGrpSpPr>
          <p:grpSpPr>
            <a:xfrm>
              <a:off x="6828848" y="8595584"/>
              <a:ext cx="8745103" cy="899172"/>
              <a:chOff x="4459917" y="4601748"/>
              <a:chExt cx="10396059" cy="1082218"/>
            </a:xfrm>
          </p:grpSpPr>
          <p:pic>
            <p:nvPicPr>
              <p:cNvPr id="7" name="Object 2">
                <a:extLst>
                  <a:ext uri="{FF2B5EF4-FFF2-40B4-BE49-F238E27FC236}">
                    <a16:creationId xmlns:a16="http://schemas.microsoft.com/office/drawing/2014/main" id="{C1E2CFC8-6BF5-C736-06A3-CD6982EA7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59917" y="4601748"/>
                <a:ext cx="10396059" cy="1082218"/>
              </a:xfrm>
              <a:prstGeom prst="rect">
                <a:avLst/>
              </a:prstGeom>
            </p:spPr>
          </p:pic>
        </p:grpSp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0922E75F-8719-D0CB-F0D4-D5E55D6A0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2800" y="8641988"/>
              <a:ext cx="7482543" cy="851009"/>
            </a:xfrm>
            <a:prstGeom prst="rect">
              <a:avLst/>
            </a:prstGeom>
          </p:spPr>
        </p:pic>
        <p:grpSp>
          <p:nvGrpSpPr>
            <p:cNvPr id="13" name="그룹 1002">
              <a:extLst>
                <a:ext uri="{FF2B5EF4-FFF2-40B4-BE49-F238E27FC236}">
                  <a16:creationId xmlns:a16="http://schemas.microsoft.com/office/drawing/2014/main" id="{528D3981-7CB0-4789-E0A1-C25C0C08CFD3}"/>
                </a:ext>
              </a:extLst>
            </p:cNvPr>
            <p:cNvGrpSpPr/>
            <p:nvPr/>
          </p:nvGrpSpPr>
          <p:grpSpPr>
            <a:xfrm>
              <a:off x="3705512" y="8592976"/>
              <a:ext cx="2881438" cy="899172"/>
              <a:chOff x="417582" y="4586861"/>
              <a:chExt cx="3763829" cy="1111992"/>
            </a:xfrm>
          </p:grpSpPr>
          <p:pic>
            <p:nvPicPr>
              <p:cNvPr id="14" name="Object 6">
                <a:extLst>
                  <a:ext uri="{FF2B5EF4-FFF2-40B4-BE49-F238E27FC236}">
                    <a16:creationId xmlns:a16="http://schemas.microsoft.com/office/drawing/2014/main" id="{9CAB3F4E-EEA9-EEEC-6477-0F5494C67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17582" y="4586861"/>
                <a:ext cx="3763829" cy="1111992"/>
              </a:xfrm>
              <a:prstGeom prst="rect">
                <a:avLst/>
              </a:prstGeom>
            </p:spPr>
          </p:pic>
        </p:grpSp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214AA289-AABB-2699-2649-D9201D84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2657" y="8790910"/>
              <a:ext cx="2909504" cy="5804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B1928EC9-A732-B568-DFF5-58389CBD5E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데이터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독립변수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추출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1429" y="3006369"/>
            <a:ext cx="7267771" cy="6058659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1CCB61A-B6FD-4566-1FFF-719A90F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64726"/>
              </p:ext>
            </p:extLst>
          </p:nvPr>
        </p:nvGraphicFramePr>
        <p:xfrm>
          <a:off x="1649269" y="3117928"/>
          <a:ext cx="7085080" cy="588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531">
                  <a:extLst>
                    <a:ext uri="{9D8B030D-6E8A-4147-A177-3AD203B41FA5}">
                      <a16:colId xmlns:a16="http://schemas.microsoft.com/office/drawing/2014/main" val="3831815567"/>
                    </a:ext>
                  </a:extLst>
                </a:gridCol>
                <a:gridCol w="1157354">
                  <a:extLst>
                    <a:ext uri="{9D8B030D-6E8A-4147-A177-3AD203B41FA5}">
                      <a16:colId xmlns:a16="http://schemas.microsoft.com/office/drawing/2014/main" val="2729986283"/>
                    </a:ext>
                  </a:extLst>
                </a:gridCol>
                <a:gridCol w="850190">
                  <a:extLst>
                    <a:ext uri="{9D8B030D-6E8A-4147-A177-3AD203B41FA5}">
                      <a16:colId xmlns:a16="http://schemas.microsoft.com/office/drawing/2014/main" val="1683671038"/>
                    </a:ext>
                  </a:extLst>
                </a:gridCol>
                <a:gridCol w="964256">
                  <a:extLst>
                    <a:ext uri="{9D8B030D-6E8A-4147-A177-3AD203B41FA5}">
                      <a16:colId xmlns:a16="http://schemas.microsoft.com/office/drawing/2014/main" val="199273706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427438167"/>
                    </a:ext>
                  </a:extLst>
                </a:gridCol>
                <a:gridCol w="960661">
                  <a:extLst>
                    <a:ext uri="{9D8B030D-6E8A-4147-A177-3AD203B41FA5}">
                      <a16:colId xmlns:a16="http://schemas.microsoft.com/office/drawing/2014/main" val="3234246803"/>
                    </a:ext>
                  </a:extLst>
                </a:gridCol>
                <a:gridCol w="991888">
                  <a:extLst>
                    <a:ext uri="{9D8B030D-6E8A-4147-A177-3AD203B41FA5}">
                      <a16:colId xmlns:a16="http://schemas.microsoft.com/office/drawing/2014/main" val="289868015"/>
                    </a:ext>
                  </a:extLst>
                </a:gridCol>
              </a:tblGrid>
              <a:tr h="5569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coef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std err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t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P&gt;[t]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[0.025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0.975]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421965"/>
                  </a:ext>
                </a:extLst>
              </a:tr>
              <a:tr h="575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Intercept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644.3167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32.176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20.025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581.239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707.394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974076"/>
                  </a:ext>
                </a:extLst>
              </a:tr>
              <a:tr h="807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기온평균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-17.7165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-24.141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-19.155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-16.278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31339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누적강수량</a:t>
                      </a:r>
                      <a:endParaRPr lang="en-US" altLang="ko-KR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_120</a:t>
                      </a:r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2.3862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0.254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9.385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1.888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2.885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279456"/>
                  </a:ext>
                </a:extLst>
              </a:tr>
              <a:tr h="556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풍향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0.2225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0.012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18.755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0.199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0.246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973365"/>
                  </a:ext>
                </a:extLst>
              </a:tr>
              <a:tr h="619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풍속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24.9763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0.920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27.139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23.172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26.780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205226"/>
                  </a:ext>
                </a:extLst>
              </a:tr>
              <a:tr h="511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습도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-1.0828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0.176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-6.157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-1.428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-0.738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9224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누적강수량</a:t>
                      </a:r>
                      <a:endParaRPr lang="en-US" altLang="ko-KR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_120</a:t>
                      </a:r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0.5710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0.061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9.394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0.452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0.690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3114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누적강수유무</a:t>
                      </a:r>
                      <a:endParaRPr lang="en-US" altLang="ko-KR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_15</a:t>
                      </a:r>
                      <a:r>
                        <a:rPr lang="ko-KR" altLang="en-US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2.7410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0.276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9.945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2.201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3.281</a:t>
                      </a:r>
                      <a:endParaRPr lang="ko-KR" altLang="en-US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378840"/>
                  </a:ext>
                </a:extLst>
              </a:tr>
            </a:tbl>
          </a:graphicData>
        </a:graphic>
      </p:graphicFrame>
      <p:sp>
        <p:nvSpPr>
          <p:cNvPr id="3" name="Object 20">
            <a:extLst>
              <a:ext uri="{FF2B5EF4-FFF2-40B4-BE49-F238E27FC236}">
                <a16:creationId xmlns:a16="http://schemas.microsoft.com/office/drawing/2014/main" id="{A0A613AB-E624-CF00-3CF2-E13031B110C1}"/>
              </a:ext>
            </a:extLst>
          </p:cNvPr>
          <p:cNvSpPr txBox="1"/>
          <p:nvPr/>
        </p:nvSpPr>
        <p:spPr>
          <a:xfrm>
            <a:off x="9578725" y="4021948"/>
            <a:ext cx="634707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최적의 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독립변수를</a:t>
            </a:r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추출하기</a:t>
            </a:r>
            <a:r>
              <a:rPr lang="ko-KR" alt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위해</a:t>
            </a:r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p-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value와</a:t>
            </a:r>
            <a:endParaRPr lang="en-US" sz="3000" kern="0" spc="-200" dirty="0">
              <a:solidFill>
                <a:srgbClr val="4C4747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다중공선성(vif) 실시</a:t>
            </a:r>
            <a:endParaRPr lang="en-US" dirty="0"/>
          </a:p>
        </p:txBody>
      </p:sp>
      <p:sp>
        <p:nvSpPr>
          <p:cNvPr id="11" name="Object 23">
            <a:extLst>
              <a:ext uri="{FF2B5EF4-FFF2-40B4-BE49-F238E27FC236}">
                <a16:creationId xmlns:a16="http://schemas.microsoft.com/office/drawing/2014/main" id="{037D0EC2-18EF-DA0D-3EEC-697D1B10DA16}"/>
              </a:ext>
            </a:extLst>
          </p:cNvPr>
          <p:cNvSpPr txBox="1"/>
          <p:nvPr/>
        </p:nvSpPr>
        <p:spPr>
          <a:xfrm>
            <a:off x="9639007" y="5801469"/>
            <a:ext cx="666779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그 결과 p &lt;0.05 이고 vif &lt; 10인 최종 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독립변수</a:t>
            </a:r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</a:p>
          <a:p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7열을 선정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25616-DE11-3707-EAE0-218EF59DB46B}"/>
              </a:ext>
            </a:extLst>
          </p:cNvPr>
          <p:cNvSpPr txBox="1"/>
          <p:nvPr/>
        </p:nvSpPr>
        <p:spPr>
          <a:xfrm>
            <a:off x="9228434" y="4298223"/>
            <a:ext cx="387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24DD6"/>
                </a:solidFill>
                <a:latin typeface="Noto Sans CJK KR Regular" pitchFamily="34" charset="0"/>
                <a:cs typeface="Noto Sans CJK KR Regular" pitchFamily="34" charset="0"/>
              </a:rPr>
              <a:t>●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C197B-140E-7D0E-C186-6D87DC3551B6}"/>
              </a:ext>
            </a:extLst>
          </p:cNvPr>
          <p:cNvSpPr txBox="1"/>
          <p:nvPr/>
        </p:nvSpPr>
        <p:spPr>
          <a:xfrm>
            <a:off x="9261346" y="5851032"/>
            <a:ext cx="424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24DD6"/>
                </a:solidFill>
                <a:latin typeface="Noto Sans CJK KR Regular" pitchFamily="34" charset="0"/>
                <a:cs typeface="Noto Sans CJK KR Regular" pitchFamily="34" charset="0"/>
              </a:rPr>
              <a:t>●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7C51321-F8DD-3058-2A61-24449F783F2C}"/>
                  </a:ext>
                </a:extLst>
              </p14:cNvPr>
              <p14:cNvContentPartPr/>
              <p14:nvPr/>
            </p14:nvContentPartPr>
            <p14:xfrm>
              <a:off x="8097176" y="6042762"/>
              <a:ext cx="45719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7C51321-F8DD-3058-2A61-24449F783F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4201" y="6033762"/>
                <a:ext cx="228595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51D4D822-20B6-DEEE-841C-9D40D54718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데이터 독립변수 추출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1429" y="3006369"/>
            <a:ext cx="6785259" cy="60586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45333" y="3444515"/>
            <a:ext cx="7609462" cy="37404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578725" y="4021948"/>
            <a:ext cx="634707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최적의 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독립변수를</a:t>
            </a:r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추출하기</a:t>
            </a:r>
            <a:r>
              <a:rPr lang="ko-KR" alt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위해</a:t>
            </a:r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p-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value와</a:t>
            </a:r>
            <a:endParaRPr lang="en-US" sz="3000" kern="0" spc="-200" dirty="0">
              <a:solidFill>
                <a:srgbClr val="4C4747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다중공선성(vif) 실시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639007" y="5801469"/>
            <a:ext cx="666779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그 결과 p &lt;0.05 이고 vif &lt; 10인 최종 </a:t>
            </a:r>
            <a:r>
              <a:rPr lang="en-US" sz="30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독립변수</a:t>
            </a:r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</a:p>
          <a:p>
            <a:r>
              <a:rPr lang="en-US" sz="30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7열을 선정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2404662" y="7299724"/>
            <a:ext cx="586976" cy="586976"/>
            <a:chOff x="12404662" y="7192773"/>
            <a:chExt cx="586976" cy="5869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404662" y="7192773"/>
              <a:ext cx="586976" cy="5869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12631" y="7471969"/>
            <a:ext cx="171038" cy="264429"/>
            <a:chOff x="12612631" y="7365018"/>
            <a:chExt cx="171038" cy="264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612631" y="7365018"/>
              <a:ext cx="171038" cy="26442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045117" y="8112203"/>
            <a:ext cx="11401304" cy="600164"/>
          </a:xfrm>
          <a:prstGeom prst="rect">
            <a:avLst/>
          </a:prstGeom>
          <a:noFill/>
          <a:effectLst>
            <a:outerShdw blurRad="50800" dist="381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3300" dirty="0">
                <a:solidFill>
                  <a:srgbClr val="1C2F8C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ExtraBold" pitchFamily="34" charset="0"/>
                <a:cs typeface="Pretendard ExtraBold" pitchFamily="34" charset="0"/>
              </a:rPr>
              <a:t>이를 바탕으로 </a:t>
            </a:r>
            <a:r>
              <a:rPr lang="en-US" sz="3300" dirty="0" err="1">
                <a:solidFill>
                  <a:srgbClr val="1C2F8C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ExtraBold" pitchFamily="34" charset="0"/>
                <a:cs typeface="Pretendard ExtraBold" pitchFamily="34" charset="0"/>
              </a:rPr>
              <a:t>최종</a:t>
            </a:r>
            <a:r>
              <a:rPr lang="en-US" sz="3300" dirty="0">
                <a:solidFill>
                  <a:srgbClr val="1C2F8C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ExtraBold" pitchFamily="34" charset="0"/>
                <a:cs typeface="Pretendard ExtraBold" pitchFamily="34" charset="0"/>
              </a:rPr>
              <a:t> 데이터</a:t>
            </a:r>
            <a:r>
              <a:rPr lang="ko-KR" altLang="en-US" sz="3300" dirty="0">
                <a:solidFill>
                  <a:srgbClr val="1C2F8C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3300" dirty="0" err="1">
                <a:solidFill>
                  <a:srgbClr val="1C2F8C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ExtraBold" pitchFamily="34" charset="0"/>
                <a:cs typeface="Pretendard ExtraBold" pitchFamily="34" charset="0"/>
              </a:rPr>
              <a:t>프레임</a:t>
            </a:r>
            <a:r>
              <a:rPr lang="en-US" sz="3300" dirty="0">
                <a:solidFill>
                  <a:srgbClr val="1C2F8C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ExtraBold" pitchFamily="34" charset="0"/>
                <a:cs typeface="Pretendard ExtraBold" pitchFamily="34" charset="0"/>
              </a:rPr>
              <a:t> 완성 </a:t>
            </a:r>
            <a:endParaRPr lang="en-US" dirty="0">
              <a:solidFill>
                <a:srgbClr val="1C2F8C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856FC942-EB37-6F13-FBC9-B40B64156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379430"/>
              </p:ext>
            </p:extLst>
          </p:nvPr>
        </p:nvGraphicFramePr>
        <p:xfrm>
          <a:off x="1676400" y="3128683"/>
          <a:ext cx="6604089" cy="582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79">
                  <a:extLst>
                    <a:ext uri="{9D8B030D-6E8A-4147-A177-3AD203B41FA5}">
                      <a16:colId xmlns:a16="http://schemas.microsoft.com/office/drawing/2014/main" val="3615812601"/>
                    </a:ext>
                  </a:extLst>
                </a:gridCol>
                <a:gridCol w="2830413">
                  <a:extLst>
                    <a:ext uri="{9D8B030D-6E8A-4147-A177-3AD203B41FA5}">
                      <a16:colId xmlns:a16="http://schemas.microsoft.com/office/drawing/2014/main" val="1559959415"/>
                    </a:ext>
                  </a:extLst>
                </a:gridCol>
                <a:gridCol w="3051297">
                  <a:extLst>
                    <a:ext uri="{9D8B030D-6E8A-4147-A177-3AD203B41FA5}">
                      <a16:colId xmlns:a16="http://schemas.microsoft.com/office/drawing/2014/main" val="1342534684"/>
                    </a:ext>
                  </a:extLst>
                </a:gridCol>
              </a:tblGrid>
              <a:tr h="550323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컬럼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VIF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520325"/>
                  </a:ext>
                </a:extLst>
              </a:tr>
              <a:tr h="75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0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기온평균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5.459619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939213"/>
                  </a:ext>
                </a:extLst>
              </a:tr>
              <a:tr h="75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누적강수량</a:t>
                      </a:r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_120</a:t>
                      </a:r>
                      <a:r>
                        <a:rPr lang="ko-KR" altLang="en-US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2.485596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915954"/>
                  </a:ext>
                </a:extLst>
              </a:tr>
              <a:tr h="75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풍향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1.220116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391842"/>
                  </a:ext>
                </a:extLst>
              </a:tr>
              <a:tr h="75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3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풍속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1.248020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161519"/>
                  </a:ext>
                </a:extLst>
              </a:tr>
              <a:tr h="75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4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습도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8.236300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903429"/>
                  </a:ext>
                </a:extLst>
              </a:tr>
              <a:tr h="75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누적강수유무</a:t>
                      </a:r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_120</a:t>
                      </a:r>
                      <a:r>
                        <a:rPr lang="ko-KR" altLang="en-US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5.994249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5507"/>
                  </a:ext>
                </a:extLst>
              </a:tr>
              <a:tr h="75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6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누적강수유무</a:t>
                      </a:r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_15</a:t>
                      </a:r>
                      <a:r>
                        <a:rPr lang="ko-KR" altLang="en-US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Pretendard ExtraLight" panose="02000303000000020004" pitchFamily="50" charset="-127"/>
                          <a:ea typeface="Pretendard ExtraLight" panose="02000303000000020004" pitchFamily="50" charset="-127"/>
                          <a:cs typeface="Pretendard ExtraLight" panose="02000303000000020004" pitchFamily="50" charset="-127"/>
                        </a:rPr>
                        <a:t>2.596337</a:t>
                      </a:r>
                      <a:endParaRPr lang="ko-KR" altLang="en-US" sz="2000" dirty="0">
                        <a:latin typeface="Pretendard ExtraLight" panose="02000303000000020004" pitchFamily="50" charset="-127"/>
                        <a:ea typeface="Pretendard ExtraLight" panose="02000303000000020004" pitchFamily="50" charset="-127"/>
                        <a:cs typeface="Pretendard ExtraLight" panose="020003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237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1F4AAE-EF07-AF54-28B7-C5B9D0AD2956}"/>
              </a:ext>
            </a:extLst>
          </p:cNvPr>
          <p:cNvSpPr txBox="1"/>
          <p:nvPr/>
        </p:nvSpPr>
        <p:spPr>
          <a:xfrm>
            <a:off x="9228434" y="4298223"/>
            <a:ext cx="387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24DD6"/>
                </a:solidFill>
                <a:latin typeface="Noto Sans CJK KR Regular" pitchFamily="34" charset="0"/>
                <a:cs typeface="Noto Sans CJK KR Regular" pitchFamily="34" charset="0"/>
              </a:rPr>
              <a:t>●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D54D3B-1C39-F62C-74DD-99F2C98E9D24}"/>
              </a:ext>
            </a:extLst>
          </p:cNvPr>
          <p:cNvSpPr txBox="1"/>
          <p:nvPr/>
        </p:nvSpPr>
        <p:spPr>
          <a:xfrm>
            <a:off x="9261346" y="5851032"/>
            <a:ext cx="424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24DD6"/>
                </a:solidFill>
                <a:latin typeface="Noto Sans CJK KR Regular" pitchFamily="34" charset="0"/>
                <a:cs typeface="Noto Sans CJK KR Regular" pitchFamily="34" charset="0"/>
              </a:rPr>
              <a:t>●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464DE1C0-573B-E452-57C6-450003E361C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4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최종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데이터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시각화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1429" y="3006369"/>
            <a:ext cx="6785259" cy="6058659"/>
            <a:chOff x="1571429" y="3006369"/>
            <a:chExt cx="6785259" cy="60586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429" y="3006369"/>
              <a:ext cx="6785259" cy="60586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19503" y="3006369"/>
            <a:ext cx="6785259" cy="6058659"/>
            <a:chOff x="9919503" y="3006369"/>
            <a:chExt cx="6785259" cy="60586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9503" y="3006369"/>
              <a:ext cx="6785259" cy="6058659"/>
            </a:xfrm>
            <a:prstGeom prst="rect">
              <a:avLst/>
            </a:prstGeom>
          </p:spPr>
        </p:pic>
      </p:grpSp>
      <p:pic>
        <p:nvPicPr>
          <p:cNvPr id="2" name="내용 개체 틀 3">
            <a:extLst>
              <a:ext uri="{FF2B5EF4-FFF2-40B4-BE49-F238E27FC236}">
                <a16:creationId xmlns:a16="http://schemas.microsoft.com/office/drawing/2014/main" id="{77AAC303-FA9A-AF21-ABF9-F745DDBC7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458" y="3111903"/>
            <a:ext cx="6553200" cy="58415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05B390-A9D4-D16D-20EB-312269A87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7587" y="3164750"/>
            <a:ext cx="6457813" cy="578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6084AD9-1921-9D0B-6D88-65474A0EB1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데이터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학습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B0E639-FD54-7A5E-D8A3-87564724CF63}"/>
              </a:ext>
            </a:extLst>
          </p:cNvPr>
          <p:cNvGrpSpPr/>
          <p:nvPr/>
        </p:nvGrpSpPr>
        <p:grpSpPr>
          <a:xfrm>
            <a:off x="5576751" y="2620554"/>
            <a:ext cx="7332319" cy="5316192"/>
            <a:chOff x="5029200" y="2714889"/>
            <a:chExt cx="6785259" cy="6058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2714889"/>
              <a:ext cx="6785259" cy="605865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677D0C8-8EE0-86FC-14CE-5E6D64AA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29" y="3006028"/>
              <a:ext cx="6400800" cy="5519407"/>
            </a:xfrm>
            <a:prstGeom prst="rect">
              <a:avLst/>
            </a:prstGeom>
          </p:spPr>
        </p:pic>
      </p:grpSp>
      <p:pic>
        <p:nvPicPr>
          <p:cNvPr id="25" name="Object 17">
            <a:extLst>
              <a:ext uri="{FF2B5EF4-FFF2-40B4-BE49-F238E27FC236}">
                <a16:creationId xmlns:a16="http://schemas.microsoft.com/office/drawing/2014/main" id="{3812A4B4-9FA9-B780-07BC-3A801049BF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6795" y="8244634"/>
            <a:ext cx="13182600" cy="1044626"/>
          </a:xfrm>
          <a:prstGeom prst="rect">
            <a:avLst/>
          </a:prstGeom>
        </p:spPr>
      </p:pic>
      <p:sp>
        <p:nvSpPr>
          <p:cNvPr id="27" name="Object 20">
            <a:extLst>
              <a:ext uri="{FF2B5EF4-FFF2-40B4-BE49-F238E27FC236}">
                <a16:creationId xmlns:a16="http://schemas.microsoft.com/office/drawing/2014/main" id="{B5BA16C4-4CF8-5058-410E-656CE65307DA}"/>
              </a:ext>
            </a:extLst>
          </p:cNvPr>
          <p:cNvSpPr txBox="1"/>
          <p:nvPr/>
        </p:nvSpPr>
        <p:spPr>
          <a:xfrm>
            <a:off x="1148317" y="8509592"/>
            <a:ext cx="162328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default hyperparameter models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cross-validation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진행 후 상위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모델선정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6084AD9-1921-9D0B-6D88-65474A0EB1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데이터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학습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B0E639-FD54-7A5E-D8A3-87564724CF63}"/>
              </a:ext>
            </a:extLst>
          </p:cNvPr>
          <p:cNvGrpSpPr/>
          <p:nvPr/>
        </p:nvGrpSpPr>
        <p:grpSpPr>
          <a:xfrm>
            <a:off x="5576751" y="2620554"/>
            <a:ext cx="7332319" cy="5316192"/>
            <a:chOff x="5029200" y="2714889"/>
            <a:chExt cx="6785259" cy="6058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2714889"/>
              <a:ext cx="6785259" cy="605865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677D0C8-8EE0-86FC-14CE-5E6D64AA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29" y="3006028"/>
              <a:ext cx="6400800" cy="5519407"/>
            </a:xfrm>
            <a:prstGeom prst="rect">
              <a:avLst/>
            </a:prstGeom>
          </p:spPr>
        </p:pic>
      </p:grpSp>
      <p:pic>
        <p:nvPicPr>
          <p:cNvPr id="25" name="Object 17">
            <a:extLst>
              <a:ext uri="{FF2B5EF4-FFF2-40B4-BE49-F238E27FC236}">
                <a16:creationId xmlns:a16="http://schemas.microsoft.com/office/drawing/2014/main" id="{3812A4B4-9FA9-B780-07BC-3A801049BF3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6795" y="8244634"/>
            <a:ext cx="13182600" cy="1044626"/>
          </a:xfrm>
          <a:prstGeom prst="rect">
            <a:avLst/>
          </a:prstGeom>
        </p:spPr>
      </p:pic>
      <p:sp>
        <p:nvSpPr>
          <p:cNvPr id="27" name="Object 20">
            <a:extLst>
              <a:ext uri="{FF2B5EF4-FFF2-40B4-BE49-F238E27FC236}">
                <a16:creationId xmlns:a16="http://schemas.microsoft.com/office/drawing/2014/main" id="{B5BA16C4-4CF8-5058-410E-656CE65307DA}"/>
              </a:ext>
            </a:extLst>
          </p:cNvPr>
          <p:cNvSpPr txBox="1"/>
          <p:nvPr/>
        </p:nvSpPr>
        <p:spPr>
          <a:xfrm>
            <a:off x="1148317" y="8509592"/>
            <a:ext cx="162328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hyperparameter tuning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ensemble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진행 후 </a:t>
            </a:r>
            <a:r>
              <a:rPr 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결과확인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7D0302-F27A-77E4-7619-81AE5545FED1}"/>
              </a:ext>
            </a:extLst>
          </p:cNvPr>
          <p:cNvGrpSpPr/>
          <p:nvPr/>
        </p:nvGrpSpPr>
        <p:grpSpPr>
          <a:xfrm>
            <a:off x="5587995" y="2620553"/>
            <a:ext cx="7321076" cy="5316191"/>
            <a:chOff x="5396914" y="2613006"/>
            <a:chExt cx="7877401" cy="7033849"/>
          </a:xfrm>
        </p:grpSpPr>
        <p:pic>
          <p:nvPicPr>
            <p:cNvPr id="4" name="Object 14">
              <a:extLst>
                <a:ext uri="{FF2B5EF4-FFF2-40B4-BE49-F238E27FC236}">
                  <a16:creationId xmlns:a16="http://schemas.microsoft.com/office/drawing/2014/main" id="{996B8F49-F055-FBA6-1ACC-7E4FE9E66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6914" y="2613006"/>
              <a:ext cx="7877401" cy="703384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74E690-32F0-7FE6-ED01-1C960C10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1915" y="2745043"/>
              <a:ext cx="7607990" cy="675108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87E06-6F27-9B2F-A97C-8DF775DB3254}"/>
              </a:ext>
            </a:extLst>
          </p:cNvPr>
          <p:cNvSpPr/>
          <p:nvPr/>
        </p:nvSpPr>
        <p:spPr>
          <a:xfrm>
            <a:off x="8915400" y="2864958"/>
            <a:ext cx="3785941" cy="491801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47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CB8DA626-AF4F-1E36-4CB5-96DA5F8CAA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2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48386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데이터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성능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470534"/>
              </p:ext>
            </p:extLst>
          </p:nvPr>
        </p:nvGraphicFramePr>
        <p:xfrm>
          <a:off x="1307944" y="3093881"/>
          <a:ext cx="15608456" cy="459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0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7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3403">
                <a:tc>
                  <a:txBody>
                    <a:bodyPr/>
                    <a:lstStyle/>
                    <a:p>
                      <a:pPr algn="ctr"/>
                      <a:endParaRPr lang="en-US" sz="31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i="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r2_score</a:t>
                      </a:r>
                      <a:endParaRPr lang="en-US" sz="26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i="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RMSE</a:t>
                      </a:r>
                      <a:endParaRPr lang="en-US" sz="26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202">
                <a:tc>
                  <a:txBody>
                    <a:bodyPr/>
                    <a:lstStyle/>
                    <a:p>
                      <a:pPr algn="ctr"/>
                      <a:r>
                        <a:rPr lang="en-US" sz="2600" b="0" i="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Catboost</a:t>
                      </a:r>
                      <a:endParaRPr lang="en-US" sz="26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0.966013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16.81495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202">
                <a:tc>
                  <a:txBody>
                    <a:bodyPr/>
                    <a:lstStyle/>
                    <a:p>
                      <a:pPr algn="ctr"/>
                      <a:r>
                        <a:rPr lang="en-US" sz="2600" b="0" i="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XGBoost</a:t>
                      </a:r>
                      <a:endParaRPr lang="en-US" sz="26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0.962415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17.68258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202">
                <a:tc>
                  <a:txBody>
                    <a:bodyPr/>
                    <a:lstStyle/>
                    <a:p>
                      <a:pPr algn="ctr"/>
                      <a:r>
                        <a:rPr lang="en-US" sz="2600" b="0" i="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LightGBM</a:t>
                      </a:r>
                      <a:endParaRPr lang="en-US" sz="26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0.962404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17.68516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02">
                <a:tc>
                  <a:txBody>
                    <a:bodyPr/>
                    <a:lstStyle/>
                    <a:p>
                      <a:pPr algn="ctr"/>
                      <a:r>
                        <a:rPr lang="en-US" sz="2600" b="0" i="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RandomForest</a:t>
                      </a:r>
                      <a:endParaRPr lang="en-US" sz="26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0.899966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28.84772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408">
                <a:tc>
                  <a:txBody>
                    <a:bodyPr/>
                    <a:lstStyle/>
                    <a:p>
                      <a:pPr algn="ctr"/>
                      <a:r>
                        <a:rPr lang="en-US" sz="2600" b="0" i="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GradientBoosting</a:t>
                      </a:r>
                      <a:endParaRPr lang="en-US" sz="26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0.963626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17.39526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02">
                <a:tc>
                  <a:txBody>
                    <a:bodyPr/>
                    <a:lstStyle/>
                    <a:p>
                      <a:pPr algn="ctr"/>
                      <a:r>
                        <a:rPr lang="en-US" sz="2600" b="0" i="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VotingReg</a:t>
                      </a:r>
                      <a:endParaRPr lang="en-US" sz="26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F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0.967109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16.54144</a:t>
                      </a:r>
                      <a:endParaRPr 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3250435" y="7764931"/>
            <a:ext cx="21785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" dirty="0">
                <a:solidFill>
                  <a:srgbClr val="324DD6"/>
                </a:solidFill>
                <a:latin typeface="Noto Sans CJK KR Regular" pitchFamily="34" charset="0"/>
                <a:cs typeface="Noto Sans CJK KR Regular" pitchFamily="34" charset="0"/>
              </a:rPr>
              <a:t>   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0CB37C-E134-7DDD-138D-1D1F2280CBE7}"/>
              </a:ext>
            </a:extLst>
          </p:cNvPr>
          <p:cNvGrpSpPr/>
          <p:nvPr/>
        </p:nvGrpSpPr>
        <p:grpSpPr>
          <a:xfrm>
            <a:off x="947436" y="8121159"/>
            <a:ext cx="16329472" cy="1044626"/>
            <a:chOff x="1021686" y="8464078"/>
            <a:chExt cx="16329472" cy="1044626"/>
          </a:xfrm>
        </p:grpSpPr>
        <p:pic>
          <p:nvPicPr>
            <p:cNvPr id="5" name="Object 17">
              <a:extLst>
                <a:ext uri="{FF2B5EF4-FFF2-40B4-BE49-F238E27FC236}">
                  <a16:creationId xmlns:a16="http://schemas.microsoft.com/office/drawing/2014/main" id="{4E6883BF-69A1-5190-80F0-BA78F060F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705" y="8464078"/>
              <a:ext cx="16276453" cy="1044626"/>
            </a:xfrm>
            <a:prstGeom prst="rect">
              <a:avLst/>
            </a:prstGeom>
          </p:spPr>
        </p:pic>
        <p:sp>
          <p:nvSpPr>
            <p:cNvPr id="7" name="Object 20">
              <a:extLst>
                <a:ext uri="{FF2B5EF4-FFF2-40B4-BE49-F238E27FC236}">
                  <a16:creationId xmlns:a16="http://schemas.microsoft.com/office/drawing/2014/main" id="{35B8D030-14A6-9897-4D04-97C894354A36}"/>
                </a:ext>
              </a:extLst>
            </p:cNvPr>
            <p:cNvSpPr txBox="1"/>
            <p:nvPr/>
          </p:nvSpPr>
          <p:spPr>
            <a:xfrm>
              <a:off x="1021686" y="8691791"/>
              <a:ext cx="1623281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최적 모델 </a:t>
              </a:r>
              <a:r>
                <a:rPr lang="en-US" sz="2800" b="1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VotingRegressor</a:t>
              </a:r>
              <a:r>
                <a:rPr lang="en-US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최종 선정</a:t>
              </a:r>
              <a:endParaRPr 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</p:cSld>
  <p:clrMapOvr>
    <a:masterClrMapping/>
  </p:clrMapOvr>
  <p:transition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0D2DDA8-8193-475F-6950-11C5EE841D8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70224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데이터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성능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952" y="3057325"/>
            <a:ext cx="17323810" cy="59690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3688" y="3477627"/>
            <a:ext cx="14638338" cy="48954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37422" y="3941180"/>
            <a:ext cx="12768394" cy="476539"/>
            <a:chOff x="2337422" y="3941180"/>
            <a:chExt cx="12768394" cy="476539"/>
          </a:xfrm>
        </p:grpSpPr>
        <p:sp>
          <p:nvSpPr>
            <p:cNvPr id="22" name="Object 22"/>
            <p:cNvSpPr txBox="1"/>
            <p:nvPr/>
          </p:nvSpPr>
          <p:spPr>
            <a:xfrm>
              <a:off x="2282807" y="4094600"/>
              <a:ext cx="327694" cy="248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324DD6"/>
                  </a:solidFill>
                  <a:latin typeface="Noto Sans CJK KR Regular" pitchFamily="34" charset="0"/>
                  <a:cs typeface="Noto Sans CJK KR Regular" pitchFamily="34" charset="0"/>
                </a:rPr>
                <a:t>●   </a:t>
              </a:r>
              <a:endParaRPr lang="en-US" dirty="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2749801" y="3941180"/>
              <a:ext cx="18534022" cy="7148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kern="0" spc="-200" dirty="0">
                  <a:solidFill>
                    <a:srgbClr val="4C4747"/>
                  </a:solidFill>
                  <a:latin typeface="Pretendard SemiBold" pitchFamily="34" charset="0"/>
                  <a:cs typeface="Pretendard SemiBold" pitchFamily="34" charset="0"/>
                </a:rPr>
                <a:t>Test셋 성능 상위 4개 모델로 앙상블 모델 구축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2337422" y="4993995"/>
            <a:ext cx="12768392" cy="476539"/>
            <a:chOff x="2337422" y="4993995"/>
            <a:chExt cx="12768392" cy="476539"/>
          </a:xfrm>
        </p:grpSpPr>
        <p:sp>
          <p:nvSpPr>
            <p:cNvPr id="26" name="Object 26"/>
            <p:cNvSpPr txBox="1"/>
            <p:nvPr/>
          </p:nvSpPr>
          <p:spPr>
            <a:xfrm>
              <a:off x="2282807" y="5147403"/>
              <a:ext cx="327694" cy="2488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324DD6"/>
                  </a:solidFill>
                  <a:latin typeface="Noto Sans CJK KR Regular" pitchFamily="34" charset="0"/>
                  <a:cs typeface="Noto Sans CJK KR Regular" pitchFamily="34" charset="0"/>
                </a:rPr>
                <a:t>●   </a:t>
              </a:r>
              <a:endParaRPr lang="en-US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2749801" y="4993995"/>
              <a:ext cx="18534020" cy="7148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kern="0" spc="-200" dirty="0">
                  <a:solidFill>
                    <a:srgbClr val="4C4747"/>
                  </a:solidFill>
                  <a:latin typeface="Pretendard SemiBold" pitchFamily="34" charset="0"/>
                  <a:cs typeface="Pretendard SemiBold" pitchFamily="34" charset="0"/>
                </a:rPr>
                <a:t>앙상블 모델로는 VotingRegressor 채택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282807" y="6212098"/>
            <a:ext cx="327694" cy="248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>
                <a:solidFill>
                  <a:srgbClr val="324DD6"/>
                </a:solidFill>
                <a:latin typeface="Noto Sans CJK KR Regular" pitchFamily="34" charset="0"/>
                <a:cs typeface="Noto Sans CJK KR Regular" pitchFamily="34" charset="0"/>
              </a:rPr>
              <a:t>●   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2749802" y="6058686"/>
            <a:ext cx="18534020" cy="14354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Catboost, xgboost, lightGBM, gradient boosting regressor 조합의 VotingRegressor의 성능 </a:t>
            </a:r>
          </a:p>
          <a:p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→ r2_score : 0.96710945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2282807" y="7564132"/>
            <a:ext cx="327694" cy="248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>
                <a:solidFill>
                  <a:srgbClr val="324DD6"/>
                </a:solidFill>
                <a:latin typeface="Noto Sans CJK KR Regular" pitchFamily="34" charset="0"/>
                <a:cs typeface="Noto Sans CJK KR Regular" pitchFamily="34" charset="0"/>
              </a:rPr>
              <a:t>●   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2749802" y="7410713"/>
            <a:ext cx="185340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따라서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최적</a:t>
            </a:r>
            <a:r>
              <a:rPr lang="ko-KR" alt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모델로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VotingRegressor 선정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314442E-2D0F-C818-054E-285E09D9BA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2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1170186"/>
            <a:ext cx="5365384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48386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데이터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적용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239855"/>
            <a:ext cx="12827592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748521" y="8175277"/>
            <a:ext cx="219981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strike="sngStrike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UV (Unique Visitor)</a:t>
            </a:r>
            <a:endParaRPr lang="en-US" strike="sngStrike" dirty="0"/>
          </a:p>
        </p:txBody>
      </p:sp>
      <p:sp>
        <p:nvSpPr>
          <p:cNvPr id="25" name="Object 25"/>
          <p:cNvSpPr txBox="1"/>
          <p:nvPr/>
        </p:nvSpPr>
        <p:spPr>
          <a:xfrm>
            <a:off x="2253174" y="4828435"/>
            <a:ext cx="161265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오차 행렬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313726"/>
              </p:ext>
            </p:extLst>
          </p:nvPr>
        </p:nvGraphicFramePr>
        <p:xfrm>
          <a:off x="6629400" y="5552377"/>
          <a:ext cx="1022126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2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31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precision</a:t>
                      </a:r>
                      <a:endParaRPr lang="en-US" sz="25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recall</a:t>
                      </a:r>
                      <a:endParaRPr lang="en-US" sz="25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f1-score</a:t>
                      </a:r>
                      <a:endParaRPr lang="en-US" sz="25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endParaRPr lang="en-US" sz="25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0.99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en-US" sz="25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0.90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0.87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0.88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en-US" sz="25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0.81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0.92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0.86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924567" y="3027570"/>
            <a:ext cx="622883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침수단계 3단계로 분할 (일반:0, 주의:1, 침수:2)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975531" y="3836068"/>
            <a:ext cx="831146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각 구간의 픽셀임계값 설정 → 일반-주의 252.8, 주의-침수 357.4</a:t>
            </a:r>
            <a:endParaRPr 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F3C6E25-3B0E-3184-7F6C-F8797FF9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96723"/>
              </p:ext>
            </p:extLst>
          </p:nvPr>
        </p:nvGraphicFramePr>
        <p:xfrm>
          <a:off x="1918219" y="5552377"/>
          <a:ext cx="340567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009">
                  <a:extLst>
                    <a:ext uri="{9D8B030D-6E8A-4147-A177-3AD203B41FA5}">
                      <a16:colId xmlns:a16="http://schemas.microsoft.com/office/drawing/2014/main" val="906707126"/>
                    </a:ext>
                  </a:extLst>
                </a:gridCol>
                <a:gridCol w="915367">
                  <a:extLst>
                    <a:ext uri="{9D8B030D-6E8A-4147-A177-3AD203B41FA5}">
                      <a16:colId xmlns:a16="http://schemas.microsoft.com/office/drawing/2014/main" val="3801576434"/>
                    </a:ext>
                  </a:extLst>
                </a:gridCol>
                <a:gridCol w="903651">
                  <a:extLst>
                    <a:ext uri="{9D8B030D-6E8A-4147-A177-3AD203B41FA5}">
                      <a16:colId xmlns:a16="http://schemas.microsoft.com/office/drawing/2014/main" val="3877622535"/>
                    </a:ext>
                  </a:extLst>
                </a:gridCol>
                <a:gridCol w="903651">
                  <a:extLst>
                    <a:ext uri="{9D8B030D-6E8A-4147-A177-3AD203B41FA5}">
                      <a16:colId xmlns:a16="http://schemas.microsoft.com/office/drawing/2014/main" val="30057301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310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endParaRPr lang="en-US" sz="25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en-US" sz="25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en-US" sz="25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884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endParaRPr lang="en-US" sz="25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984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12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853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en-US" sz="25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14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123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78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en-US" sz="25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5D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22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4625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59A5AD88-16F0-14B0-3F3C-1D034962EE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70810" y="548648"/>
            <a:ext cx="5685789" cy="685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dirty="0">
                <a:solidFill>
                  <a:srgbClr val="324DD6"/>
                </a:solidFill>
                <a:latin typeface="Pretendard SemiBold" pitchFamily="34" charset="0"/>
                <a:cs typeface="Pretendard SemiBold" pitchFamily="34" charset="0"/>
              </a:rPr>
              <a:t>Table of Contents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167817" y="6303502"/>
            <a:ext cx="179698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Why</a:t>
            </a:r>
          </a:p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Insight</a:t>
            </a:r>
          </a:p>
        </p:txBody>
      </p:sp>
      <p:pic>
        <p:nvPicPr>
          <p:cNvPr id="24" name="Object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7817" y="3178176"/>
            <a:ext cx="2306047" cy="21322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23933" y="3234072"/>
            <a:ext cx="2503809" cy="20476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6615" y="3255450"/>
            <a:ext cx="2061065" cy="17747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41174" y="4293181"/>
            <a:ext cx="1159224" cy="115922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5265490" y="6303502"/>
            <a:ext cx="3438804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Data &amp; Targeting</a:t>
            </a:r>
          </a:p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Object Detection</a:t>
            </a:r>
          </a:p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Segmentation</a:t>
            </a:r>
          </a:p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Prediction</a:t>
            </a:r>
            <a:endParaRPr 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56435" y="6362805"/>
            <a:ext cx="343880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Why Metaverse?</a:t>
            </a:r>
          </a:p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Realization</a:t>
            </a:r>
          </a:p>
        </p:txBody>
      </p:sp>
      <p:pic>
        <p:nvPicPr>
          <p:cNvPr id="57" name="Object 5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22942" y="3133452"/>
            <a:ext cx="2319457" cy="2319457"/>
          </a:xfrm>
          <a:prstGeom prst="rect">
            <a:avLst/>
          </a:prstGeom>
        </p:spPr>
      </p:pic>
      <p:pic>
        <p:nvPicPr>
          <p:cNvPr id="43" name="Object 8">
            <a:extLst>
              <a:ext uri="{FF2B5EF4-FFF2-40B4-BE49-F238E27FC236}">
                <a16:creationId xmlns:a16="http://schemas.microsoft.com/office/drawing/2014/main" id="{BB75A5A2-F91A-9BB1-47EA-E9E7E21BEB1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7079" y="1694605"/>
            <a:ext cx="537944" cy="537944"/>
          </a:xfrm>
          <a:prstGeom prst="rect">
            <a:avLst/>
          </a:prstGeom>
        </p:spPr>
      </p:pic>
      <p:sp>
        <p:nvSpPr>
          <p:cNvPr id="37" name="Object 7">
            <a:extLst>
              <a:ext uri="{FF2B5EF4-FFF2-40B4-BE49-F238E27FC236}">
                <a16:creationId xmlns:a16="http://schemas.microsoft.com/office/drawing/2014/main" id="{40620F15-283C-A7EA-0B38-44E4503AE180}"/>
              </a:ext>
            </a:extLst>
          </p:cNvPr>
          <p:cNvSpPr txBox="1"/>
          <p:nvPr/>
        </p:nvSpPr>
        <p:spPr>
          <a:xfrm>
            <a:off x="2295803" y="1589312"/>
            <a:ext cx="2050077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dirty="0">
                <a:solidFill>
                  <a:srgbClr val="324DD6"/>
                </a:solidFill>
                <a:latin typeface="Pretendard Black" pitchFamily="34" charset="0"/>
                <a:cs typeface="Pretendard Black" pitchFamily="34" charset="0"/>
              </a:rPr>
              <a:t>Insight</a:t>
            </a:r>
            <a:endParaRPr lang="en-US" dirty="0"/>
          </a:p>
        </p:txBody>
      </p:sp>
      <p:sp>
        <p:nvSpPr>
          <p:cNvPr id="41" name="Object 11">
            <a:extLst>
              <a:ext uri="{FF2B5EF4-FFF2-40B4-BE49-F238E27FC236}">
                <a16:creationId xmlns:a16="http://schemas.microsoft.com/office/drawing/2014/main" id="{62D6F0C2-6209-925E-5F3C-EAF4DC8F11ED}"/>
              </a:ext>
            </a:extLst>
          </p:cNvPr>
          <p:cNvSpPr txBox="1"/>
          <p:nvPr/>
        </p:nvSpPr>
        <p:spPr>
          <a:xfrm>
            <a:off x="1552122" y="1720117"/>
            <a:ext cx="41071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6" name="Object 14">
            <a:extLst>
              <a:ext uri="{FF2B5EF4-FFF2-40B4-BE49-F238E27FC236}">
                <a16:creationId xmlns:a16="http://schemas.microsoft.com/office/drawing/2014/main" id="{5ABDFC2C-9A67-1985-1A94-E7941873D86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7301" y="1173536"/>
            <a:ext cx="15811332" cy="100520"/>
          </a:xfrm>
          <a:prstGeom prst="rect">
            <a:avLst/>
          </a:prstGeom>
        </p:spPr>
      </p:pic>
      <p:pic>
        <p:nvPicPr>
          <p:cNvPr id="35" name="Object 17">
            <a:extLst>
              <a:ext uri="{FF2B5EF4-FFF2-40B4-BE49-F238E27FC236}">
                <a16:creationId xmlns:a16="http://schemas.microsoft.com/office/drawing/2014/main" id="{42309962-2D2B-FB57-C355-4A336F2948B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4459559" y="1916079"/>
            <a:ext cx="1463404" cy="100520"/>
          </a:xfrm>
          <a:prstGeom prst="rect">
            <a:avLst/>
          </a:prstGeom>
        </p:spPr>
      </p:pic>
      <p:sp>
        <p:nvSpPr>
          <p:cNvPr id="29" name="Object 38">
            <a:extLst>
              <a:ext uri="{FF2B5EF4-FFF2-40B4-BE49-F238E27FC236}">
                <a16:creationId xmlns:a16="http://schemas.microsoft.com/office/drawing/2014/main" id="{FA971AF2-A126-96D9-83AC-4B578F807C5B}"/>
              </a:ext>
            </a:extLst>
          </p:cNvPr>
          <p:cNvSpPr txBox="1"/>
          <p:nvPr/>
        </p:nvSpPr>
        <p:spPr>
          <a:xfrm>
            <a:off x="6984892" y="1571651"/>
            <a:ext cx="1397372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dirty="0">
                <a:solidFill>
                  <a:srgbClr val="324DD6"/>
                </a:solidFill>
                <a:latin typeface="Pretendard Black" pitchFamily="34" charset="0"/>
                <a:cs typeface="Pretendard Black" pitchFamily="34" charset="0"/>
              </a:rPr>
              <a:t>How</a:t>
            </a:r>
            <a:endParaRPr lang="en-US" dirty="0"/>
          </a:p>
        </p:txBody>
      </p:sp>
      <p:pic>
        <p:nvPicPr>
          <p:cNvPr id="33" name="Object 39">
            <a:extLst>
              <a:ext uri="{FF2B5EF4-FFF2-40B4-BE49-F238E27FC236}">
                <a16:creationId xmlns:a16="http://schemas.microsoft.com/office/drawing/2014/main" id="{96098297-B720-9F1D-1AF8-7C44FB82FE6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6161" y="1676953"/>
            <a:ext cx="537944" cy="537944"/>
          </a:xfrm>
          <a:prstGeom prst="rect">
            <a:avLst/>
          </a:prstGeom>
        </p:spPr>
      </p:pic>
      <p:sp>
        <p:nvSpPr>
          <p:cNvPr id="32" name="Object 42">
            <a:extLst>
              <a:ext uri="{FF2B5EF4-FFF2-40B4-BE49-F238E27FC236}">
                <a16:creationId xmlns:a16="http://schemas.microsoft.com/office/drawing/2014/main" id="{B099BF91-A209-91BE-113E-CF584AA075DC}"/>
              </a:ext>
            </a:extLst>
          </p:cNvPr>
          <p:cNvSpPr txBox="1"/>
          <p:nvPr/>
        </p:nvSpPr>
        <p:spPr>
          <a:xfrm>
            <a:off x="6247860" y="1699703"/>
            <a:ext cx="41071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Object 44">
            <a:extLst>
              <a:ext uri="{FF2B5EF4-FFF2-40B4-BE49-F238E27FC236}">
                <a16:creationId xmlns:a16="http://schemas.microsoft.com/office/drawing/2014/main" id="{BFA91F65-8CBC-FF90-6C05-1B558668BED5}"/>
              </a:ext>
            </a:extLst>
          </p:cNvPr>
          <p:cNvSpPr txBox="1"/>
          <p:nvPr/>
        </p:nvSpPr>
        <p:spPr>
          <a:xfrm>
            <a:off x="10810680" y="1584308"/>
            <a:ext cx="1386706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dirty="0">
                <a:solidFill>
                  <a:srgbClr val="324DD6"/>
                </a:solidFill>
                <a:latin typeface="Pretendard Black" pitchFamily="34" charset="0"/>
                <a:cs typeface="Pretendard Black" pitchFamily="34" charset="0"/>
              </a:rPr>
              <a:t>POC</a:t>
            </a:r>
            <a:endParaRPr lang="en-US" dirty="0"/>
          </a:p>
        </p:txBody>
      </p:sp>
      <p:pic>
        <p:nvPicPr>
          <p:cNvPr id="28" name="Object 45">
            <a:extLst>
              <a:ext uri="{FF2B5EF4-FFF2-40B4-BE49-F238E27FC236}">
                <a16:creationId xmlns:a16="http://schemas.microsoft.com/office/drawing/2014/main" id="{6ECBE9A3-76FC-4987-0F66-375997A1BC4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1948" y="1689601"/>
            <a:ext cx="537944" cy="537944"/>
          </a:xfrm>
          <a:prstGeom prst="rect">
            <a:avLst/>
          </a:prstGeom>
        </p:spPr>
      </p:pic>
      <p:sp>
        <p:nvSpPr>
          <p:cNvPr id="26" name="Object 48">
            <a:extLst>
              <a:ext uri="{FF2B5EF4-FFF2-40B4-BE49-F238E27FC236}">
                <a16:creationId xmlns:a16="http://schemas.microsoft.com/office/drawing/2014/main" id="{A3C7D1BD-DD89-7E4B-36E6-35CB4FDFD5FB}"/>
              </a:ext>
            </a:extLst>
          </p:cNvPr>
          <p:cNvSpPr txBox="1"/>
          <p:nvPr/>
        </p:nvSpPr>
        <p:spPr>
          <a:xfrm>
            <a:off x="10075563" y="1712139"/>
            <a:ext cx="41071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Object 44">
            <a:extLst>
              <a:ext uri="{FF2B5EF4-FFF2-40B4-BE49-F238E27FC236}">
                <a16:creationId xmlns:a16="http://schemas.microsoft.com/office/drawing/2014/main" id="{8B39F300-6388-4069-0097-A2DAD7FE79F1}"/>
              </a:ext>
            </a:extLst>
          </p:cNvPr>
          <p:cNvSpPr txBox="1"/>
          <p:nvPr/>
        </p:nvSpPr>
        <p:spPr>
          <a:xfrm>
            <a:off x="14438532" y="1566974"/>
            <a:ext cx="2139923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dirty="0">
                <a:solidFill>
                  <a:srgbClr val="324DD6"/>
                </a:solidFill>
                <a:latin typeface="Pretendard Black" pitchFamily="34" charset="0"/>
                <a:cs typeface="Pretendard Black" pitchFamily="34" charset="0"/>
              </a:rPr>
              <a:t>Benefit</a:t>
            </a:r>
            <a:endParaRPr lang="en-US" dirty="0"/>
          </a:p>
        </p:txBody>
      </p:sp>
      <p:pic>
        <p:nvPicPr>
          <p:cNvPr id="22" name="Object 45">
            <a:extLst>
              <a:ext uri="{FF2B5EF4-FFF2-40B4-BE49-F238E27FC236}">
                <a16:creationId xmlns:a16="http://schemas.microsoft.com/office/drawing/2014/main" id="{84187461-BE0F-7633-8616-B3F00A84876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9800" y="1672267"/>
            <a:ext cx="537944" cy="537944"/>
          </a:xfrm>
          <a:prstGeom prst="rect">
            <a:avLst/>
          </a:prstGeom>
        </p:spPr>
      </p:pic>
      <p:sp>
        <p:nvSpPr>
          <p:cNvPr id="20" name="Object 48">
            <a:extLst>
              <a:ext uri="{FF2B5EF4-FFF2-40B4-BE49-F238E27FC236}">
                <a16:creationId xmlns:a16="http://schemas.microsoft.com/office/drawing/2014/main" id="{7AEE1DEC-CC80-E1A2-7A1D-E49DFD609F77}"/>
              </a:ext>
            </a:extLst>
          </p:cNvPr>
          <p:cNvSpPr txBox="1"/>
          <p:nvPr/>
        </p:nvSpPr>
        <p:spPr>
          <a:xfrm>
            <a:off x="13703415" y="1694805"/>
            <a:ext cx="41071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69" name="Object 20">
            <a:extLst>
              <a:ext uri="{FF2B5EF4-FFF2-40B4-BE49-F238E27FC236}">
                <a16:creationId xmlns:a16="http://schemas.microsoft.com/office/drawing/2014/main" id="{87039EF3-6D2A-8BCF-4F72-68C443071ED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8463778" y="1898418"/>
            <a:ext cx="1463404" cy="100520"/>
          </a:xfrm>
          <a:prstGeom prst="rect">
            <a:avLst/>
          </a:prstGeom>
        </p:spPr>
      </p:pic>
      <p:pic>
        <p:nvPicPr>
          <p:cNvPr id="970" name="Object 20">
            <a:extLst>
              <a:ext uri="{FF2B5EF4-FFF2-40B4-BE49-F238E27FC236}">
                <a16:creationId xmlns:a16="http://schemas.microsoft.com/office/drawing/2014/main" id="{6386C922-B39A-A643-57F6-17D48377AF3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12368257" y="1926958"/>
            <a:ext cx="1463404" cy="100520"/>
          </a:xfrm>
          <a:prstGeom prst="rect">
            <a:avLst/>
          </a:prstGeom>
        </p:spPr>
      </p:pic>
      <p:sp>
        <p:nvSpPr>
          <p:cNvPr id="971" name="Object 50">
            <a:extLst>
              <a:ext uri="{FF2B5EF4-FFF2-40B4-BE49-F238E27FC236}">
                <a16:creationId xmlns:a16="http://schemas.microsoft.com/office/drawing/2014/main" id="{6154637E-74D5-6842-AB90-8FCE9C730E94}"/>
              </a:ext>
            </a:extLst>
          </p:cNvPr>
          <p:cNvSpPr txBox="1"/>
          <p:nvPr/>
        </p:nvSpPr>
        <p:spPr>
          <a:xfrm>
            <a:off x="14050205" y="6325804"/>
            <a:ext cx="266105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Expectation</a:t>
            </a:r>
          </a:p>
          <a:p>
            <a:r>
              <a:rPr lang="en-US" sz="2800" b="1" dirty="0">
                <a:solidFill>
                  <a:srgbClr val="324DD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effectiveness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12796114-7BDA-2DDE-A474-0843966ADD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007"/>
            <a:ext cx="748386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모델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성능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시각화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Prediction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748521" y="8163848"/>
            <a:ext cx="2199814" cy="2844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UV (Unique Visitor)</a:t>
            </a:r>
            <a:endParaRPr lang="en-US" dirty="0"/>
          </a:p>
        </p:txBody>
      </p: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3257" y="4788865"/>
            <a:ext cx="5934809" cy="224170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503039" y="5463442"/>
            <a:ext cx="5735027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X축을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prediction, y</a:t>
            </a:r>
            <a:r>
              <a:rPr lang="ko-KR" altLang="en-US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축을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실제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값으로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산점도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</a:p>
          <a:p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시각화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,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그에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따른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임계값도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같이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시각화에</a:t>
            </a:r>
            <a:r>
              <a:rPr lang="en-US" altLang="ko-Kore-KR" sz="2600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altLang="ko-Kore-KR" sz="2600" kern="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itchFamily="34" charset="0"/>
                <a:cs typeface="Pretendard SemiBold" pitchFamily="34" charset="0"/>
              </a:rPr>
              <a:t>설정</a:t>
            </a:r>
            <a:endParaRPr lang="en-US" altLang="ko-Kore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0000" y="3006369"/>
            <a:ext cx="6785259" cy="60586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26516" y="5482734"/>
            <a:ext cx="586976" cy="586976"/>
            <a:chOff x="9418632" y="5565334"/>
            <a:chExt cx="586976" cy="5869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9418632" y="5565334"/>
              <a:ext cx="586976" cy="586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5455" y="5643816"/>
            <a:ext cx="171038" cy="264429"/>
            <a:chOff x="9637571" y="5726416"/>
            <a:chExt cx="171038" cy="264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">
              <a:off x="9637571" y="5726416"/>
              <a:ext cx="171038" cy="26442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8C3CB44-BE2E-10C2-19B8-EBBCFB956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4182" y="3128682"/>
            <a:ext cx="6470948" cy="5824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915771" y="4514173"/>
            <a:ext cx="244464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11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4C102931-862E-EAA5-CF98-175C360715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POC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836"/>
            <a:ext cx="170245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구현모델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선정이유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68710"/>
            <a:ext cx="12827592" cy="101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Why Metaverse?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1447" y="2693358"/>
            <a:ext cx="12839084" cy="637670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9350F9B-E7AD-780D-C3E9-3CE92810C9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718649" y="2795593"/>
            <a:ext cx="12597551" cy="6157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4DE33DA-F903-493F-65E8-86B0DCFDB9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POC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836"/>
            <a:ext cx="170245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구현모델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선정이유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68710"/>
            <a:ext cx="12827592" cy="101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Why Metaverse?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1447" y="2693358"/>
            <a:ext cx="12839084" cy="63767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210426-CAF4-FDBA-0AD6-23C7EB7BA5B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90555"/>
            <a:ext cx="12649200" cy="6162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4DE33DA-F903-493F-65E8-86B0DCFDB9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POC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836"/>
            <a:ext cx="170245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구현모델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선정이유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68710"/>
            <a:ext cx="12827592" cy="101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Why Metaverse?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3" name="Object 14">
            <a:extLst>
              <a:ext uri="{FF2B5EF4-FFF2-40B4-BE49-F238E27FC236}">
                <a16:creationId xmlns:a16="http://schemas.microsoft.com/office/drawing/2014/main" id="{CF75B0D2-CB6D-AE5A-6B73-3ACF15268D0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1447" y="2693358"/>
            <a:ext cx="12839084" cy="63767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EBC57C-EFD4-5B74-39FC-D4E33D99E31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22" y="2795656"/>
            <a:ext cx="12621600" cy="6157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E46D86-3338-996E-4AF8-8F761A541C1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22" y="2795656"/>
            <a:ext cx="12621600" cy="61578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B7188F-D676-C1F6-3444-13707F76236F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22" y="2799779"/>
            <a:ext cx="12621599" cy="6153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662629-C503-0D14-A910-143D4CBBFA80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21" y="2843148"/>
            <a:ext cx="12621598" cy="61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19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>
            <a:extLst>
              <a:ext uri="{FF2B5EF4-FFF2-40B4-BE49-F238E27FC236}">
                <a16:creationId xmlns:a16="http://schemas.microsoft.com/office/drawing/2014/main" id="{EF1A4F21-7FA3-9B72-828C-1691A332CB7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POC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836"/>
            <a:ext cx="170245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구현모델 선정이유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Realization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1429" y="3006369"/>
            <a:ext cx="6785259" cy="6058659"/>
            <a:chOff x="1571429" y="3006369"/>
            <a:chExt cx="6785259" cy="60586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429" y="3006369"/>
              <a:ext cx="6785259" cy="605865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1DEE7A-C55D-25C0-2E3D-878A0889D5C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20775"/>
            <a:ext cx="6552000" cy="58327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19503" y="3006369"/>
            <a:ext cx="6785259" cy="6058659"/>
            <a:chOff x="9919503" y="3006369"/>
            <a:chExt cx="6785259" cy="60586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9503" y="3006369"/>
              <a:ext cx="6785259" cy="605865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673E179-4FD3-46C2-C27E-9A42018CB32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37"/>
          <a:stretch/>
        </p:blipFill>
        <p:spPr>
          <a:xfrm>
            <a:off x="10030435" y="3138880"/>
            <a:ext cx="6552000" cy="58231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140C33-DD33-642D-A5F1-FBFE695D597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7"/>
          <a:stretch/>
        </p:blipFill>
        <p:spPr>
          <a:xfrm>
            <a:off x="1660698" y="3120774"/>
            <a:ext cx="6567701" cy="58327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BF3517-C966-3AF0-0D2E-A8C6403EDFB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85"/>
          <a:stretch/>
        </p:blipFill>
        <p:spPr>
          <a:xfrm>
            <a:off x="10030436" y="3103750"/>
            <a:ext cx="6552000" cy="5823159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E5FF8075-486A-A863-BDB2-67BFF38CF7F3}"/>
              </a:ext>
            </a:extLst>
          </p:cNvPr>
          <p:cNvSpPr txBox="1"/>
          <p:nvPr/>
        </p:nvSpPr>
        <p:spPr>
          <a:xfrm>
            <a:off x="8528495" y="2354665"/>
            <a:ext cx="12192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금북교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20AFF86A-CEAE-D4A3-D2E7-AE39B3830D9E}"/>
              </a:ext>
            </a:extLst>
          </p:cNvPr>
          <p:cNvSpPr txBox="1"/>
          <p:nvPr/>
        </p:nvSpPr>
        <p:spPr>
          <a:xfrm>
            <a:off x="8528495" y="2370042"/>
            <a:ext cx="12192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세월교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269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POC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836"/>
            <a:ext cx="170245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Metaverse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시연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Realization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485714" y="4144630"/>
            <a:ext cx="7314286" cy="1996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Metaverse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47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7D7BAF8-01A3-D0D3-BCC5-B4601563086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Benefit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896836"/>
            <a:ext cx="170245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도시침수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예측</a:t>
            </a:r>
            <a:r>
              <a:rPr lang="ko-KR" alt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시스템을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구축하여 얻을 수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있는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기대효과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expectation effectiveness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24548" y="4497186"/>
            <a:ext cx="2022078" cy="2022078"/>
            <a:chOff x="4724548" y="4497186"/>
            <a:chExt cx="2022078" cy="20220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548" y="4497186"/>
              <a:ext cx="2022078" cy="20220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78034" y="3904399"/>
            <a:ext cx="3297978" cy="3297978"/>
            <a:chOff x="8378034" y="3904399"/>
            <a:chExt cx="3297978" cy="32979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78034" y="3904399"/>
              <a:ext cx="3297978" cy="32979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7351" y="5081871"/>
            <a:ext cx="2345419" cy="2345419"/>
            <a:chOff x="6367351" y="5081871"/>
            <a:chExt cx="2345419" cy="23454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67351" y="5081871"/>
              <a:ext cx="2345419" cy="234541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819356" y="5573559"/>
            <a:ext cx="295989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ctr"/>
            <a:r>
              <a:rPr lang="en-US" sz="3000" kern="0" spc="-1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관측시설</a:t>
            </a:r>
          </a:p>
          <a:p>
            <a:pPr lvl="1" algn="ctr"/>
            <a:r>
              <a:rPr lang="en-US" sz="3000" kern="0" spc="-1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설치비용</a:t>
            </a:r>
          </a:p>
          <a:p>
            <a:pPr lvl="1" algn="ctr"/>
            <a:r>
              <a:rPr lang="en-US" sz="3000" kern="0" spc="-1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절감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2783050" y="4223962"/>
            <a:ext cx="2467918" cy="2467918"/>
            <a:chOff x="12783050" y="4223962"/>
            <a:chExt cx="2467918" cy="24679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3050" y="4223962"/>
              <a:ext cx="2467918" cy="24679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66076" y="5388301"/>
            <a:ext cx="1936726" cy="1936726"/>
            <a:chOff x="11366076" y="5388301"/>
            <a:chExt cx="1936726" cy="19367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66076" y="5388301"/>
              <a:ext cx="1936726" cy="193672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396387" y="5077706"/>
            <a:ext cx="2678406" cy="14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CCTV</a:t>
            </a:r>
          </a:p>
          <a:p>
            <a:pPr algn="ctr"/>
            <a:r>
              <a:rPr lang="en-US" sz="28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활용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8742711" y="5182641"/>
            <a:ext cx="2568618" cy="1163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200" kern="0" spc="-100" dirty="0">
                <a:solidFill>
                  <a:srgbClr val="1E5DC1"/>
                </a:solidFill>
                <a:latin typeface="Pretendard Medium" pitchFamily="34" charset="0"/>
                <a:cs typeface="Pretendard Medium" pitchFamily="34" charset="0"/>
              </a:rPr>
              <a:t>Benefit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0881332" y="6126951"/>
            <a:ext cx="291873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100" dirty="0" err="1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인명</a:t>
            </a:r>
            <a:r>
              <a:rPr lang="ko-KR" altLang="en-US" sz="2600" kern="0" spc="-1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 </a:t>
            </a:r>
            <a:r>
              <a:rPr lang="en-US" sz="2600" kern="0" spc="-100" dirty="0" err="1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피해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2103581" y="4964405"/>
            <a:ext cx="385347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 err="1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반복</a:t>
            </a:r>
            <a:r>
              <a:rPr lang="ko-KR" altLang="en-US" sz="31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 </a:t>
            </a:r>
            <a:r>
              <a:rPr lang="en-US" sz="3100" kern="0" spc="-100" dirty="0" err="1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피해</a:t>
            </a:r>
            <a:endParaRPr lang="en-US" sz="3100" kern="0" spc="-100" dirty="0">
              <a:solidFill>
                <a:srgbClr val="FFFFFF"/>
              </a:solidFill>
              <a:latin typeface="Pretendard Medium" pitchFamily="34" charset="0"/>
              <a:cs typeface="Pretendard Medium" pitchFamily="34" charset="0"/>
            </a:endParaRPr>
          </a:p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최소화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3465452" y="4199105"/>
            <a:ext cx="1476187" cy="1476187"/>
            <a:chOff x="3465452" y="4199105"/>
            <a:chExt cx="1476187" cy="14761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5452" y="4199105"/>
              <a:ext cx="1476187" cy="147618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577079" y="4624450"/>
            <a:ext cx="12581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 err="1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시스템</a:t>
            </a:r>
            <a:endParaRPr lang="en-US" sz="2000" kern="0" spc="-100" dirty="0">
              <a:solidFill>
                <a:srgbClr val="4C4747"/>
              </a:solidFill>
              <a:latin typeface="Pretendard Medium" pitchFamily="34" charset="0"/>
              <a:cs typeface="Pretendard Medium" pitchFamily="34" charset="0"/>
            </a:endParaRPr>
          </a:p>
          <a:p>
            <a:pPr algn="ctr"/>
            <a:r>
              <a:rPr lang="en-US" sz="2000" kern="0" spc="-1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 연계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4945591" y="5314286"/>
            <a:ext cx="1476187" cy="1476187"/>
            <a:chOff x="14945591" y="5314286"/>
            <a:chExt cx="1476187" cy="14761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45591" y="5314286"/>
              <a:ext cx="1476187" cy="1476187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5206390" y="5731579"/>
            <a:ext cx="981617" cy="1035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4C4747"/>
                </a:solidFill>
                <a:latin typeface="Gmarket Sans Medium" pitchFamily="34" charset="0"/>
                <a:cs typeface="Gmarket Sans Medium" pitchFamily="34" charset="0"/>
              </a:rPr>
              <a:t>재산</a:t>
            </a:r>
          </a:p>
          <a:p>
            <a:pPr algn="ctr"/>
            <a:r>
              <a:rPr lang="en-US" sz="2000" dirty="0">
                <a:solidFill>
                  <a:srgbClr val="4C4747"/>
                </a:solidFill>
                <a:latin typeface="Gmarket Sans Medium" pitchFamily="34" charset="0"/>
                <a:cs typeface="Gmarket Sans Medium" pitchFamily="34" charset="0"/>
              </a:rPr>
              <a:t>피해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863936" y="4611964"/>
            <a:ext cx="1965669" cy="1965669"/>
            <a:chOff x="1863936" y="4611964"/>
            <a:chExt cx="1965669" cy="196566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3936" y="4611964"/>
              <a:ext cx="1965669" cy="196566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606820" y="5147703"/>
            <a:ext cx="2565057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실시간 </a:t>
            </a:r>
          </a:p>
          <a:p>
            <a:pPr algn="ctr"/>
            <a:r>
              <a:rPr lang="en-US" sz="2900" kern="0" spc="-100" dirty="0" err="1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감지</a:t>
            </a:r>
            <a:r>
              <a:rPr lang="ko-KR" altLang="en-US" sz="29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 </a:t>
            </a:r>
            <a:r>
              <a:rPr lang="en-US" sz="2900" kern="0" spc="-100" dirty="0" err="1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알림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Object 2">
            <a:extLst>
              <a:ext uri="{FF2B5EF4-FFF2-40B4-BE49-F238E27FC236}">
                <a16:creationId xmlns:a16="http://schemas.microsoft.com/office/drawing/2014/main" id="{334B0C94-B25C-58BF-FB62-E5A6713E03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3" name="Object 20">
            <a:extLst>
              <a:ext uri="{FF2B5EF4-FFF2-40B4-BE49-F238E27FC236}">
                <a16:creationId xmlns:a16="http://schemas.microsoft.com/office/drawing/2014/main" id="{9D589872-2178-C963-9E0C-33A9A628E1C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4699" y="3301874"/>
            <a:ext cx="15278602" cy="3774202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C31D0E53-0C1C-0A20-B276-7BBE9B66A8B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F16A9DDA-638B-6106-29EA-AA4ADFF7CFC3}"/>
              </a:ext>
            </a:extLst>
          </p:cNvPr>
          <p:cNvSpPr txBox="1"/>
          <p:nvPr/>
        </p:nvSpPr>
        <p:spPr>
          <a:xfrm>
            <a:off x="-24131" y="759968"/>
            <a:ext cx="7202956" cy="1996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Reference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AE208338-1F7E-8EEF-0938-85233D607882}"/>
              </a:ext>
            </a:extLst>
          </p:cNvPr>
          <p:cNvSpPr txBox="1"/>
          <p:nvPr/>
        </p:nvSpPr>
        <p:spPr>
          <a:xfrm>
            <a:off x="6362933" y="1884045"/>
            <a:ext cx="170245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개발도구 및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참고문헌</a:t>
            </a:r>
            <a:endParaRPr lang="en-US" sz="2100" b="1" dirty="0">
              <a:solidFill>
                <a:srgbClr val="4C4747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1679B4A-5263-66F6-57AF-689C2B7EE06B}"/>
              </a:ext>
            </a:extLst>
          </p:cNvPr>
          <p:cNvSpPr txBox="1"/>
          <p:nvPr/>
        </p:nvSpPr>
        <p:spPr>
          <a:xfrm>
            <a:off x="6362933" y="1023162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Development tools &amp; Reference</a:t>
            </a:r>
            <a:endParaRPr lang="en-US" dirty="0"/>
          </a:p>
        </p:txBody>
      </p:sp>
      <p:pic>
        <p:nvPicPr>
          <p:cNvPr id="13" name="Object 11">
            <a:extLst>
              <a:ext uri="{FF2B5EF4-FFF2-40B4-BE49-F238E27FC236}">
                <a16:creationId xmlns:a16="http://schemas.microsoft.com/office/drawing/2014/main" id="{1E13A916-AFC1-BAA7-7544-405E2B97FB9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5452128" y="1716042"/>
            <a:ext cx="1493482" cy="102586"/>
          </a:xfrm>
          <a:prstGeom prst="rect">
            <a:avLst/>
          </a:prstGeom>
        </p:spPr>
      </p:pic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1B676C24-9AAD-CCD6-9105-EDA20578D161}"/>
              </a:ext>
            </a:extLst>
          </p:cNvPr>
          <p:cNvGrpSpPr/>
          <p:nvPr/>
        </p:nvGrpSpPr>
        <p:grpSpPr>
          <a:xfrm>
            <a:off x="1478679" y="7484757"/>
            <a:ext cx="1909826" cy="649241"/>
            <a:chOff x="1394742" y="3067307"/>
            <a:chExt cx="1909826" cy="649241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208C993F-8586-2B2B-F244-E576B8F50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742" y="3067307"/>
              <a:ext cx="1909826" cy="649241"/>
            </a:xfrm>
            <a:prstGeom prst="rect">
              <a:avLst/>
            </a:prstGeom>
          </p:spPr>
        </p:pic>
      </p:grpSp>
      <p:sp>
        <p:nvSpPr>
          <p:cNvPr id="17" name="Object 20">
            <a:extLst>
              <a:ext uri="{FF2B5EF4-FFF2-40B4-BE49-F238E27FC236}">
                <a16:creationId xmlns:a16="http://schemas.microsoft.com/office/drawing/2014/main" id="{A45A8D08-69AB-830F-01D9-C2FF3D783D79}"/>
              </a:ext>
            </a:extLst>
          </p:cNvPr>
          <p:cNvSpPr txBox="1"/>
          <p:nvPr/>
        </p:nvSpPr>
        <p:spPr>
          <a:xfrm>
            <a:off x="1994298" y="8117542"/>
            <a:ext cx="14297117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 U-Net: Convolutional Networks for Biomedical Image Segmentation/CCTV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영상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기반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위험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수위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감지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알고리즘</a:t>
            </a:r>
            <a:r>
              <a:rPr lang="ko-KR" alt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      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/Region growing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기법을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적용한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영상기반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수위감지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알고리즘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개선에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대한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연구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/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심층신경망을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이용한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레이더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영상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학습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기반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초단시간</a:t>
            </a:r>
            <a:r>
              <a:rPr 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강우</a:t>
            </a:r>
            <a:r>
              <a:rPr lang="ko-KR" altLang="en-US" sz="2600" kern="0" spc="-200" dirty="0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-200" dirty="0" err="1">
                <a:solidFill>
                  <a:srgbClr val="4C4747"/>
                </a:solidFill>
                <a:latin typeface="Pretendard SemiBold" pitchFamily="34" charset="0"/>
                <a:cs typeface="Pretendard SemiBold" pitchFamily="34" charset="0"/>
              </a:rPr>
              <a:t>예측</a:t>
            </a:r>
            <a:endParaRPr lang="en-US" dirty="0"/>
          </a:p>
        </p:txBody>
      </p:sp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106D6569-1BBC-572F-C0DD-6AFDFAB733DC}"/>
              </a:ext>
            </a:extLst>
          </p:cNvPr>
          <p:cNvGrpSpPr/>
          <p:nvPr/>
        </p:nvGrpSpPr>
        <p:grpSpPr>
          <a:xfrm>
            <a:off x="1511292" y="2914242"/>
            <a:ext cx="1909826" cy="649241"/>
            <a:chOff x="9026388" y="3067307"/>
            <a:chExt cx="1909826" cy="649241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B209D7F1-2858-A012-8724-85524D43B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6388" y="3067307"/>
              <a:ext cx="1909826" cy="649241"/>
            </a:xfrm>
            <a:prstGeom prst="rect">
              <a:avLst/>
            </a:prstGeom>
          </p:spPr>
        </p:pic>
      </p:grpSp>
      <p:sp>
        <p:nvSpPr>
          <p:cNvPr id="22" name="Object 25">
            <a:extLst>
              <a:ext uri="{FF2B5EF4-FFF2-40B4-BE49-F238E27FC236}">
                <a16:creationId xmlns:a16="http://schemas.microsoft.com/office/drawing/2014/main" id="{BF8D1EEB-2B68-C61F-F479-ECA6C2D63454}"/>
              </a:ext>
            </a:extLst>
          </p:cNvPr>
          <p:cNvSpPr txBox="1"/>
          <p:nvPr/>
        </p:nvSpPr>
        <p:spPr>
          <a:xfrm>
            <a:off x="1739246" y="2982118"/>
            <a:ext cx="1467101" cy="53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개발도구</a:t>
            </a:r>
            <a:endParaRPr 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7" name="Object 27">
            <a:extLst>
              <a:ext uri="{FF2B5EF4-FFF2-40B4-BE49-F238E27FC236}">
                <a16:creationId xmlns:a16="http://schemas.microsoft.com/office/drawing/2014/main" id="{90D00E28-2A17-E633-CB53-3BF07472FCB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6531" y="4714624"/>
            <a:ext cx="1929169" cy="1620718"/>
          </a:xfrm>
          <a:prstGeom prst="rect">
            <a:avLst/>
          </a:prstGeom>
        </p:spPr>
      </p:pic>
      <p:pic>
        <p:nvPicPr>
          <p:cNvPr id="29" name="Object 30">
            <a:extLst>
              <a:ext uri="{FF2B5EF4-FFF2-40B4-BE49-F238E27FC236}">
                <a16:creationId xmlns:a16="http://schemas.microsoft.com/office/drawing/2014/main" id="{8D6E2117-C376-E1A5-D35D-E7506D9443A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83205" y="3720800"/>
            <a:ext cx="2378264" cy="1274070"/>
          </a:xfrm>
          <a:prstGeom prst="rect">
            <a:avLst/>
          </a:prstGeom>
        </p:spPr>
      </p:pic>
      <p:pic>
        <p:nvPicPr>
          <p:cNvPr id="30" name="Object 33">
            <a:extLst>
              <a:ext uri="{FF2B5EF4-FFF2-40B4-BE49-F238E27FC236}">
                <a16:creationId xmlns:a16="http://schemas.microsoft.com/office/drawing/2014/main" id="{C528E74F-DBCE-6F92-234D-6BF1E4E53F7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64527" y="4086489"/>
            <a:ext cx="4307433" cy="793000"/>
          </a:xfrm>
          <a:prstGeom prst="rect">
            <a:avLst/>
          </a:prstGeom>
        </p:spPr>
      </p:pic>
      <p:pic>
        <p:nvPicPr>
          <p:cNvPr id="24" name="Object 36">
            <a:extLst>
              <a:ext uri="{FF2B5EF4-FFF2-40B4-BE49-F238E27FC236}">
                <a16:creationId xmlns:a16="http://schemas.microsoft.com/office/drawing/2014/main" id="{3BC68477-DA8C-7DB9-6FCC-409E49F13F9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63127" y="5808735"/>
            <a:ext cx="4210204" cy="787623"/>
          </a:xfrm>
          <a:prstGeom prst="rect">
            <a:avLst/>
          </a:prstGeom>
        </p:spPr>
      </p:pic>
      <p:pic>
        <p:nvPicPr>
          <p:cNvPr id="32" name="Object 39">
            <a:extLst>
              <a:ext uri="{FF2B5EF4-FFF2-40B4-BE49-F238E27FC236}">
                <a16:creationId xmlns:a16="http://schemas.microsoft.com/office/drawing/2014/main" id="{C6536314-7FF4-33E7-17C0-1FF7970710F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3698" y="4357835"/>
            <a:ext cx="4200680" cy="1278582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9906DEA5-B283-E2BB-57AF-B82776FD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766" y="5398117"/>
            <a:ext cx="1456803" cy="145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4713C5A-A38E-8550-4666-2B3A66C07EE7}"/>
              </a:ext>
            </a:extLst>
          </p:cNvPr>
          <p:cNvSpPr/>
          <p:nvPr/>
        </p:nvSpPr>
        <p:spPr>
          <a:xfrm>
            <a:off x="1517884" y="7945093"/>
            <a:ext cx="15252232" cy="1521378"/>
          </a:xfrm>
          <a:prstGeom prst="roundRect">
            <a:avLst/>
          </a:prstGeom>
          <a:noFill/>
          <a:ln w="101600">
            <a:solidFill>
              <a:srgbClr val="324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Object 18">
            <a:extLst>
              <a:ext uri="{FF2B5EF4-FFF2-40B4-BE49-F238E27FC236}">
                <a16:creationId xmlns:a16="http://schemas.microsoft.com/office/drawing/2014/main" id="{74AEAF40-1ED2-415E-0429-90FB3DFF1AC5}"/>
              </a:ext>
            </a:extLst>
          </p:cNvPr>
          <p:cNvSpPr txBox="1"/>
          <p:nvPr/>
        </p:nvSpPr>
        <p:spPr>
          <a:xfrm>
            <a:off x="1770125" y="7540010"/>
            <a:ext cx="1460508" cy="538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참고문헌</a:t>
            </a:r>
            <a:endParaRPr 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FCDCBCB-DD9D-3CF0-F968-B7B19CBC65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2487" y="4429810"/>
            <a:ext cx="16320734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 err="1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경청해</a:t>
            </a:r>
            <a:r>
              <a:rPr lang="ko-KR" altLang="en-US" sz="80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 </a:t>
            </a:r>
            <a:r>
              <a:rPr lang="en-US" sz="8000" dirty="0" err="1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주셔서</a:t>
            </a:r>
            <a:r>
              <a:rPr lang="en-US" sz="80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 감사합니다.</a:t>
            </a:r>
            <a:endParaRPr lang="en-US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66629" y="8485291"/>
            <a:ext cx="2452066" cy="87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308952" y="4514173"/>
            <a:ext cx="3658286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Insight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0A8036D-1C38-0681-401F-45A524317FE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Insight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66990" y="1908175"/>
            <a:ext cx="12519279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: 도시침수 조기감지 서비스의 필요성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866990" y="1261927"/>
            <a:ext cx="12827592" cy="6329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Why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grpSp>
        <p:nvGrpSpPr>
          <p:cNvPr id="3" name="그룹 1002">
            <a:extLst>
              <a:ext uri="{FF2B5EF4-FFF2-40B4-BE49-F238E27FC236}">
                <a16:creationId xmlns:a16="http://schemas.microsoft.com/office/drawing/2014/main" id="{42629638-F1D6-44FE-1599-3A0B797A2907}"/>
              </a:ext>
            </a:extLst>
          </p:cNvPr>
          <p:cNvGrpSpPr/>
          <p:nvPr/>
        </p:nvGrpSpPr>
        <p:grpSpPr>
          <a:xfrm rot="21137791">
            <a:off x="1254723" y="2744416"/>
            <a:ext cx="10782360" cy="1933878"/>
            <a:chOff x="38040" y="109497"/>
            <a:chExt cx="12572541" cy="2800624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519349F6-2FB1-7D15-049C-4665C0AE5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26364" y="-1168948"/>
              <a:ext cx="25145083" cy="5601248"/>
            </a:xfrm>
            <a:prstGeom prst="rect">
              <a:avLst/>
            </a:prstGeom>
          </p:spPr>
        </p:pic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1EB73FB4-0660-1CF9-597B-D955CBDE7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40" y="109497"/>
              <a:ext cx="12572541" cy="2800624"/>
            </a:xfrm>
            <a:prstGeom prst="rect">
              <a:avLst/>
            </a:prstGeom>
          </p:spPr>
        </p:pic>
      </p:grp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A588A4C4-B3CA-A576-F70C-C2580E8C7B0B}"/>
              </a:ext>
            </a:extLst>
          </p:cNvPr>
          <p:cNvGrpSpPr/>
          <p:nvPr/>
        </p:nvGrpSpPr>
        <p:grpSpPr>
          <a:xfrm>
            <a:off x="2135635" y="3412502"/>
            <a:ext cx="20800527" cy="3561321"/>
            <a:chOff x="-944411" y="303536"/>
            <a:chExt cx="24254011" cy="515747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4F8CB758-0336-5C0A-4A22-D6B83D3C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20000">
              <a:off x="-944411" y="303536"/>
              <a:ext cx="24254011" cy="5157473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A4324D69-B70C-219A-B070-897C9B35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20000">
              <a:off x="5006880" y="1480692"/>
              <a:ext cx="12127006" cy="2578737"/>
            </a:xfrm>
            <a:prstGeom prst="rect">
              <a:avLst/>
            </a:prstGeom>
          </p:spPr>
        </p:pic>
      </p:grpSp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C3647DFA-CECC-2215-49E6-0966DBF2B84C}"/>
              </a:ext>
            </a:extLst>
          </p:cNvPr>
          <p:cNvGrpSpPr/>
          <p:nvPr/>
        </p:nvGrpSpPr>
        <p:grpSpPr>
          <a:xfrm>
            <a:off x="937071" y="5164574"/>
            <a:ext cx="7859838" cy="1296908"/>
            <a:chOff x="2746462" y="2323577"/>
            <a:chExt cx="9164797" cy="1878170"/>
          </a:xfrm>
        </p:grpSpPr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F4E18F30-59EF-352F-3170-74A6FD9C1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-1754209" y="1466219"/>
              <a:ext cx="18329594" cy="3756340"/>
            </a:xfrm>
            <a:prstGeom prst="rect">
              <a:avLst/>
            </a:prstGeom>
          </p:spPr>
        </p:pic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7C2E9117-308D-E6B7-F07F-CD4C628F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0000">
              <a:off x="2746462" y="2323577"/>
              <a:ext cx="9164797" cy="1878170"/>
            </a:xfrm>
            <a:prstGeom prst="rect">
              <a:avLst/>
            </a:prstGeom>
          </p:spPr>
        </p:pic>
      </p:grpSp>
      <p:grpSp>
        <p:nvGrpSpPr>
          <p:cNvPr id="21" name="그룹 1005">
            <a:extLst>
              <a:ext uri="{FF2B5EF4-FFF2-40B4-BE49-F238E27FC236}">
                <a16:creationId xmlns:a16="http://schemas.microsoft.com/office/drawing/2014/main" id="{8E1B4242-99E6-A02B-D178-25B5CEF155FF}"/>
              </a:ext>
            </a:extLst>
          </p:cNvPr>
          <p:cNvGrpSpPr/>
          <p:nvPr/>
        </p:nvGrpSpPr>
        <p:grpSpPr>
          <a:xfrm>
            <a:off x="4745936" y="5344625"/>
            <a:ext cx="12488357" cy="1146801"/>
            <a:chOff x="2964579" y="4129073"/>
            <a:chExt cx="14561782" cy="1660787"/>
          </a:xfrm>
        </p:grpSpPr>
        <p:pic>
          <p:nvPicPr>
            <p:cNvPr id="22" name="Object 18">
              <a:extLst>
                <a:ext uri="{FF2B5EF4-FFF2-40B4-BE49-F238E27FC236}">
                  <a16:creationId xmlns:a16="http://schemas.microsoft.com/office/drawing/2014/main" id="{0857AC87-D791-105B-97CC-8F323B699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">
              <a:off x="-4244044" y="3370948"/>
              <a:ext cx="29123564" cy="3321574"/>
            </a:xfrm>
            <a:prstGeom prst="rect">
              <a:avLst/>
            </a:prstGeom>
          </p:spPr>
        </p:pic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id="{931F9DB0-A06B-808C-2B6B-1A94407C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80000">
              <a:off x="2964579" y="4129073"/>
              <a:ext cx="14561782" cy="1660787"/>
            </a:xfrm>
            <a:prstGeom prst="rect">
              <a:avLst/>
            </a:prstGeom>
          </p:spPr>
        </p:pic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D9E143A8-C24F-B0DB-F33A-884E868DF406}"/>
              </a:ext>
            </a:extLst>
          </p:cNvPr>
          <p:cNvGrpSpPr/>
          <p:nvPr/>
        </p:nvGrpSpPr>
        <p:grpSpPr>
          <a:xfrm rot="20815491">
            <a:off x="2136917" y="6621362"/>
            <a:ext cx="5936094" cy="916552"/>
            <a:chOff x="146235" y="4726094"/>
            <a:chExt cx="6171429" cy="815607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4B999CAE-949C-B21E-2F17-A683D1CC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-2903989" y="4353781"/>
              <a:ext cx="12342857" cy="1631215"/>
            </a:xfrm>
            <a:prstGeom prst="rect">
              <a:avLst/>
            </a:prstGeom>
          </p:spPr>
        </p:pic>
        <p:pic>
          <p:nvPicPr>
            <p:cNvPr id="30" name="Object 23">
              <a:extLst>
                <a:ext uri="{FF2B5EF4-FFF2-40B4-BE49-F238E27FC236}">
                  <a16:creationId xmlns:a16="http://schemas.microsoft.com/office/drawing/2014/main" id="{2E351671-755A-D354-2142-A0C2A9FF4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146235" y="4726094"/>
              <a:ext cx="6171429" cy="815607"/>
            </a:xfrm>
            <a:prstGeom prst="rect">
              <a:avLst/>
            </a:prstGeom>
          </p:spPr>
        </p:pic>
      </p:grpSp>
      <p:grpSp>
        <p:nvGrpSpPr>
          <p:cNvPr id="33" name="그룹 1007">
            <a:extLst>
              <a:ext uri="{FF2B5EF4-FFF2-40B4-BE49-F238E27FC236}">
                <a16:creationId xmlns:a16="http://schemas.microsoft.com/office/drawing/2014/main" id="{BABEF0B8-0A01-D4D7-EF09-805D5FF5E591}"/>
              </a:ext>
            </a:extLst>
          </p:cNvPr>
          <p:cNvGrpSpPr/>
          <p:nvPr/>
        </p:nvGrpSpPr>
        <p:grpSpPr>
          <a:xfrm>
            <a:off x="6443415" y="6348668"/>
            <a:ext cx="11084229" cy="953898"/>
            <a:chOff x="1613972" y="5186679"/>
            <a:chExt cx="12924529" cy="1381426"/>
          </a:xfrm>
        </p:grpSpPr>
        <p:pic>
          <p:nvPicPr>
            <p:cNvPr id="34" name="Object 26">
              <a:extLst>
                <a:ext uri="{FF2B5EF4-FFF2-40B4-BE49-F238E27FC236}">
                  <a16:creationId xmlns:a16="http://schemas.microsoft.com/office/drawing/2014/main" id="{3F8B2916-A6C4-4CED-31BA-D85ACD60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">
              <a:off x="-4788180" y="4556078"/>
              <a:ext cx="25849058" cy="2762852"/>
            </a:xfrm>
            <a:prstGeom prst="rect">
              <a:avLst/>
            </a:prstGeom>
          </p:spPr>
        </p:pic>
        <p:pic>
          <p:nvPicPr>
            <p:cNvPr id="37" name="Object 27">
              <a:extLst>
                <a:ext uri="{FF2B5EF4-FFF2-40B4-BE49-F238E27FC236}">
                  <a16:creationId xmlns:a16="http://schemas.microsoft.com/office/drawing/2014/main" id="{A0037FAE-33FB-50DF-6FD3-84C6E6D9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">
              <a:off x="1613972" y="5186679"/>
              <a:ext cx="12924529" cy="1381426"/>
            </a:xfrm>
            <a:prstGeom prst="rect">
              <a:avLst/>
            </a:prstGeom>
          </p:spPr>
        </p:pic>
      </p:grpSp>
      <p:grpSp>
        <p:nvGrpSpPr>
          <p:cNvPr id="38" name="그룹 1008">
            <a:extLst>
              <a:ext uri="{FF2B5EF4-FFF2-40B4-BE49-F238E27FC236}">
                <a16:creationId xmlns:a16="http://schemas.microsoft.com/office/drawing/2014/main" id="{A51CEF5C-0DED-4769-4941-331C82E2EB4E}"/>
              </a:ext>
            </a:extLst>
          </p:cNvPr>
          <p:cNvGrpSpPr/>
          <p:nvPr/>
        </p:nvGrpSpPr>
        <p:grpSpPr>
          <a:xfrm>
            <a:off x="4964808" y="7663310"/>
            <a:ext cx="12323642" cy="1207034"/>
            <a:chOff x="2827269" y="7415641"/>
            <a:chExt cx="14369720" cy="1748016"/>
          </a:xfrm>
        </p:grpSpPr>
        <p:pic>
          <p:nvPicPr>
            <p:cNvPr id="41" name="Object 30">
              <a:extLst>
                <a:ext uri="{FF2B5EF4-FFF2-40B4-BE49-F238E27FC236}">
                  <a16:creationId xmlns:a16="http://schemas.microsoft.com/office/drawing/2014/main" id="{826B3A93-9E0B-49B2-7680-DC24C44B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300000">
              <a:off x="-4281528" y="6617696"/>
              <a:ext cx="28739441" cy="3496032"/>
            </a:xfrm>
            <a:prstGeom prst="rect">
              <a:avLst/>
            </a:prstGeom>
          </p:spPr>
        </p:pic>
        <p:pic>
          <p:nvPicPr>
            <p:cNvPr id="42" name="Object 31">
              <a:extLst>
                <a:ext uri="{FF2B5EF4-FFF2-40B4-BE49-F238E27FC236}">
                  <a16:creationId xmlns:a16="http://schemas.microsoft.com/office/drawing/2014/main" id="{AB31A349-0B0B-231E-21AB-22101902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00000">
              <a:off x="2827269" y="7415641"/>
              <a:ext cx="14369720" cy="17480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>
            <a:extLst>
              <a:ext uri="{FF2B5EF4-FFF2-40B4-BE49-F238E27FC236}">
                <a16:creationId xmlns:a16="http://schemas.microsoft.com/office/drawing/2014/main" id="{57D957AE-1BCC-C1A5-7662-231038F4E1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29" y="2684578"/>
            <a:ext cx="15133333" cy="627629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991724" y="9024076"/>
            <a:ext cx="529251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[출처] 행정안전부 재해연보 통계자료(2020)</a:t>
            </a:r>
            <a:endParaRPr lang="en-US" dirty="0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6C8EB995-0515-AD16-C016-C7244F95DB1B}"/>
              </a:ext>
            </a:extLst>
          </p:cNvPr>
          <p:cNvCxnSpPr>
            <a:cxnSpLocks/>
          </p:cNvCxnSpPr>
          <p:nvPr/>
        </p:nvCxnSpPr>
        <p:spPr>
          <a:xfrm flipH="1">
            <a:off x="3733800" y="3987776"/>
            <a:ext cx="11353800" cy="4265193"/>
          </a:xfrm>
          <a:prstGeom prst="straightConnector1">
            <a:avLst/>
          </a:prstGeom>
          <a:ln w="127000">
            <a:solidFill>
              <a:srgbClr val="6249A3"/>
            </a:solidFill>
            <a:prstDash val="sysDot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9413B4-A5EC-DB44-0761-6421D81BC7B7}"/>
              </a:ext>
            </a:extLst>
          </p:cNvPr>
          <p:cNvSpPr txBox="1"/>
          <p:nvPr/>
        </p:nvSpPr>
        <p:spPr>
          <a:xfrm>
            <a:off x="7848600" y="5211954"/>
            <a:ext cx="24160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500" b="1" dirty="0">
                <a:solidFill>
                  <a:srgbClr val="6249A3"/>
                </a:solidFill>
              </a:rPr>
              <a:t>103</a:t>
            </a:r>
            <a:r>
              <a:rPr kumimoji="1" lang="ko-KR" altLang="en-US" sz="3500" b="1" dirty="0">
                <a:solidFill>
                  <a:srgbClr val="6249A3"/>
                </a:solidFill>
              </a:rPr>
              <a:t>명 증가 </a:t>
            </a:r>
            <a:endParaRPr kumimoji="1" lang="ko-Kore-KR" altLang="en-US" sz="3500" b="1" dirty="0">
              <a:solidFill>
                <a:srgbClr val="6249A3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F9B3BA2-07B5-9350-E765-3E69B4F71F8E}"/>
              </a:ext>
            </a:extLst>
          </p:cNvPr>
          <p:cNvCxnSpPr>
            <a:cxnSpLocks/>
          </p:cNvCxnSpPr>
          <p:nvPr/>
        </p:nvCxnSpPr>
        <p:spPr>
          <a:xfrm flipH="1">
            <a:off x="12860741" y="3262385"/>
            <a:ext cx="2226859" cy="2322146"/>
          </a:xfrm>
          <a:prstGeom prst="straightConnector1">
            <a:avLst/>
          </a:prstGeom>
          <a:ln w="127000">
            <a:solidFill>
              <a:srgbClr val="FFC000"/>
            </a:solidFill>
            <a:prstDash val="sysDot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84F320-AA89-E12A-3D09-2527CEF8342C}"/>
              </a:ext>
            </a:extLst>
          </p:cNvPr>
          <p:cNvSpPr txBox="1"/>
          <p:nvPr/>
        </p:nvSpPr>
        <p:spPr>
          <a:xfrm>
            <a:off x="11044812" y="3040305"/>
            <a:ext cx="32921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3500" b="1" dirty="0">
                <a:solidFill>
                  <a:srgbClr val="FFC000"/>
                </a:solidFill>
              </a:rPr>
              <a:t>1</a:t>
            </a:r>
            <a:r>
              <a:rPr kumimoji="1" lang="en-US" altLang="ko-KR" sz="3500" b="1" dirty="0">
                <a:solidFill>
                  <a:srgbClr val="FFC000"/>
                </a:solidFill>
              </a:rPr>
              <a:t>,</a:t>
            </a:r>
            <a:r>
              <a:rPr kumimoji="1" lang="en-US" altLang="ko-Kore-KR" sz="3500" b="1" dirty="0">
                <a:solidFill>
                  <a:srgbClr val="FFC000"/>
                </a:solidFill>
              </a:rPr>
              <a:t>093</a:t>
            </a:r>
            <a:r>
              <a:rPr kumimoji="1" lang="en-US" altLang="ko-KR" sz="3500" b="1" dirty="0">
                <a:solidFill>
                  <a:srgbClr val="FFC000"/>
                </a:solidFill>
              </a:rPr>
              <a:t>,</a:t>
            </a:r>
            <a:r>
              <a:rPr kumimoji="1" lang="en-US" altLang="ko-Kore-KR" sz="3500" b="1" dirty="0">
                <a:solidFill>
                  <a:srgbClr val="FFC000"/>
                </a:solidFill>
              </a:rPr>
              <a:t>520</a:t>
            </a:r>
            <a:r>
              <a:rPr kumimoji="1" lang="en-US" altLang="ko-KR" sz="3500" b="1" dirty="0">
                <a:solidFill>
                  <a:srgbClr val="FFC000"/>
                </a:solidFill>
              </a:rPr>
              <a:t>,</a:t>
            </a:r>
            <a:r>
              <a:rPr kumimoji="1" lang="en-US" altLang="ko-Kore-KR" sz="3500" b="1" dirty="0">
                <a:solidFill>
                  <a:srgbClr val="FFC000"/>
                </a:solidFill>
              </a:rPr>
              <a:t>797</a:t>
            </a:r>
            <a:r>
              <a:rPr kumimoji="1" lang="ko-KR" altLang="en-US" sz="3500" b="1" dirty="0">
                <a:solidFill>
                  <a:srgbClr val="FFC000"/>
                </a:solidFill>
              </a:rPr>
              <a:t>₩ 증가</a:t>
            </a:r>
            <a:endParaRPr kumimoji="1" lang="ko-Kore-KR" altLang="en-US" sz="3500" b="1" dirty="0">
              <a:solidFill>
                <a:srgbClr val="FFC000"/>
              </a:solidFill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EC80BAC8-2F88-E0D9-0526-1FED27150D7B}"/>
              </a:ext>
            </a:extLst>
          </p:cNvPr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Insight</a:t>
            </a:r>
            <a:endParaRPr lang="en-US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AB51F81-F213-2914-E0FD-98E3B925081A}"/>
              </a:ext>
            </a:extLst>
          </p:cNvPr>
          <p:cNvSpPr txBox="1"/>
          <p:nvPr/>
        </p:nvSpPr>
        <p:spPr>
          <a:xfrm>
            <a:off x="4866990" y="1068710"/>
            <a:ext cx="12827592" cy="101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Why</a:t>
            </a:r>
            <a:endParaRPr lang="en-US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A87642F-3CD8-C97D-5829-380C79640A1B}"/>
              </a:ext>
            </a:extLst>
          </p:cNvPr>
          <p:cNvSpPr txBox="1"/>
          <p:nvPr/>
        </p:nvSpPr>
        <p:spPr>
          <a:xfrm>
            <a:off x="4866990" y="1908175"/>
            <a:ext cx="12519279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: 도시침수 조기감지 서비스의 필요성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937A8E0A-82B9-D569-489B-2A1FCE014C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FED96A9B-CF50-2525-958E-23D1C631E8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705" y="976243"/>
            <a:ext cx="16136304" cy="102586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064A3370-42BB-696C-E6A5-9F86CC9DBADE}"/>
              </a:ext>
            </a:extLst>
          </p:cNvPr>
          <p:cNvSpPr txBox="1"/>
          <p:nvPr/>
        </p:nvSpPr>
        <p:spPr>
          <a:xfrm>
            <a:off x="136531" y="740612"/>
            <a:ext cx="5365384" cy="2105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Insight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5463983-9C0B-940C-208E-2C8345391AC8}"/>
              </a:ext>
            </a:extLst>
          </p:cNvPr>
          <p:cNvSpPr txBox="1"/>
          <p:nvPr/>
        </p:nvSpPr>
        <p:spPr>
          <a:xfrm>
            <a:off x="4866990" y="1896836"/>
            <a:ext cx="17024565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어떻게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접근할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2100" b="1" dirty="0" err="1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것인가</a:t>
            </a:r>
            <a:r>
              <a:rPr lang="en-US" sz="2100" b="1" dirty="0">
                <a:solidFill>
                  <a:srgbClr val="4C4747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?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83B4DDE-E5C7-39FD-4E46-AD3AFDA89A95}"/>
              </a:ext>
            </a:extLst>
          </p:cNvPr>
          <p:cNvSpPr txBox="1"/>
          <p:nvPr/>
        </p:nvSpPr>
        <p:spPr>
          <a:xfrm>
            <a:off x="4866990" y="1035953"/>
            <a:ext cx="12827592" cy="10849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Insight</a:t>
            </a:r>
            <a:endParaRPr lang="en-US" dirty="0"/>
          </a:p>
        </p:txBody>
      </p:sp>
      <p:pic>
        <p:nvPicPr>
          <p:cNvPr id="13" name="Object 11">
            <a:extLst>
              <a:ext uri="{FF2B5EF4-FFF2-40B4-BE49-F238E27FC236}">
                <a16:creationId xmlns:a16="http://schemas.microsoft.com/office/drawing/2014/main" id="{621B4487-74D1-37E3-F8F0-1805A8C69C2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3956180" y="1728834"/>
            <a:ext cx="1493482" cy="102586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8E044C42-25D6-7F95-1AA2-8DC1B662B6E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5210" y="7585952"/>
            <a:ext cx="16007468" cy="911887"/>
          </a:xfrm>
          <a:prstGeom prst="rect">
            <a:avLst/>
          </a:prstGeom>
        </p:spPr>
      </p:pic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3C106193-77C6-C66D-FE12-73822BDD1F6B}"/>
              </a:ext>
            </a:extLst>
          </p:cNvPr>
          <p:cNvGrpSpPr/>
          <p:nvPr/>
        </p:nvGrpSpPr>
        <p:grpSpPr>
          <a:xfrm>
            <a:off x="1142376" y="3288118"/>
            <a:ext cx="12079867" cy="1010657"/>
            <a:chOff x="1139123" y="3274076"/>
            <a:chExt cx="12079867" cy="1010657"/>
          </a:xfrm>
        </p:grpSpPr>
        <p:pic>
          <p:nvPicPr>
            <p:cNvPr id="18" name="Object 19">
              <a:extLst>
                <a:ext uri="{FF2B5EF4-FFF2-40B4-BE49-F238E27FC236}">
                  <a16:creationId xmlns:a16="http://schemas.microsoft.com/office/drawing/2014/main" id="{FC34CCE3-88B8-A275-5F79-9AAF57C5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123" y="3274076"/>
              <a:ext cx="12079867" cy="1010657"/>
            </a:xfrm>
            <a:prstGeom prst="rect">
              <a:avLst/>
            </a:prstGeom>
          </p:spPr>
        </p:pic>
      </p:grpSp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A36B62A1-9E79-57A8-A67C-09782CBA926C}"/>
              </a:ext>
            </a:extLst>
          </p:cNvPr>
          <p:cNvGrpSpPr/>
          <p:nvPr/>
        </p:nvGrpSpPr>
        <p:grpSpPr>
          <a:xfrm>
            <a:off x="1142376" y="4439262"/>
            <a:ext cx="12079867" cy="1010657"/>
            <a:chOff x="1139123" y="4425220"/>
            <a:chExt cx="12079867" cy="1010657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D1A1BE86-9B2C-FEEC-23B4-E6B515DA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123" y="4425220"/>
              <a:ext cx="12079867" cy="1010657"/>
            </a:xfrm>
            <a:prstGeom prst="rect">
              <a:avLst/>
            </a:prstGeom>
          </p:spPr>
        </p:pic>
      </p:grpSp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D96A0D28-34C6-7A49-5C83-BD2646FF0D56}"/>
              </a:ext>
            </a:extLst>
          </p:cNvPr>
          <p:cNvGrpSpPr/>
          <p:nvPr/>
        </p:nvGrpSpPr>
        <p:grpSpPr>
          <a:xfrm>
            <a:off x="1142376" y="5590407"/>
            <a:ext cx="12079867" cy="1010657"/>
            <a:chOff x="1139123" y="5576365"/>
            <a:chExt cx="12079867" cy="1010657"/>
          </a:xfrm>
        </p:grpSpPr>
        <p:pic>
          <p:nvPicPr>
            <p:cNvPr id="24" name="Object 25">
              <a:extLst>
                <a:ext uri="{FF2B5EF4-FFF2-40B4-BE49-F238E27FC236}">
                  <a16:creationId xmlns:a16="http://schemas.microsoft.com/office/drawing/2014/main" id="{862DC942-07E7-5A3C-823C-5D9C466BF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123" y="5576365"/>
              <a:ext cx="12079867" cy="1010657"/>
            </a:xfrm>
            <a:prstGeom prst="rect">
              <a:avLst/>
            </a:prstGeom>
          </p:spPr>
        </p:pic>
      </p:grpSp>
      <p:sp>
        <p:nvSpPr>
          <p:cNvPr id="25" name="Object 28">
            <a:extLst>
              <a:ext uri="{FF2B5EF4-FFF2-40B4-BE49-F238E27FC236}">
                <a16:creationId xmlns:a16="http://schemas.microsoft.com/office/drawing/2014/main" id="{EA27620A-06AA-338A-A23D-9FBD27E8F28B}"/>
              </a:ext>
            </a:extLst>
          </p:cNvPr>
          <p:cNvSpPr txBox="1"/>
          <p:nvPr/>
        </p:nvSpPr>
        <p:spPr>
          <a:xfrm>
            <a:off x="1057935" y="3477805"/>
            <a:ext cx="1247294" cy="920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kern="0" spc="-200" dirty="0">
                <a:solidFill>
                  <a:srgbClr val="324DD6"/>
                </a:solidFill>
                <a:latin typeface="Pretendard Black" pitchFamily="34" charset="0"/>
                <a:cs typeface="Pretendard Black" pitchFamily="34" charset="0"/>
              </a:rPr>
              <a:t>01</a:t>
            </a:r>
            <a:endParaRPr lang="en-US" dirty="0"/>
          </a:p>
        </p:txBody>
      </p: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06781948-6F9B-DFB4-16B5-884A26A0200A}"/>
              </a:ext>
            </a:extLst>
          </p:cNvPr>
          <p:cNvGrpSpPr/>
          <p:nvPr/>
        </p:nvGrpSpPr>
        <p:grpSpPr>
          <a:xfrm>
            <a:off x="13506297" y="3288118"/>
            <a:ext cx="3643547" cy="2807618"/>
            <a:chOff x="13503044" y="3274076"/>
            <a:chExt cx="3643547" cy="2807618"/>
          </a:xfrm>
        </p:grpSpPr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586B7381-F4EF-039A-B0E7-9029EF826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03044" y="3274076"/>
              <a:ext cx="3643547" cy="2807618"/>
            </a:xfrm>
            <a:prstGeom prst="rect">
              <a:avLst/>
            </a:prstGeom>
          </p:spPr>
        </p:pic>
      </p:grpSp>
      <p:sp>
        <p:nvSpPr>
          <p:cNvPr id="31" name="Object 32">
            <a:extLst>
              <a:ext uri="{FF2B5EF4-FFF2-40B4-BE49-F238E27FC236}">
                <a16:creationId xmlns:a16="http://schemas.microsoft.com/office/drawing/2014/main" id="{BC38966F-5098-E9B6-DD5A-E65CF79F3239}"/>
              </a:ext>
            </a:extLst>
          </p:cNvPr>
          <p:cNvSpPr txBox="1"/>
          <p:nvPr/>
        </p:nvSpPr>
        <p:spPr>
          <a:xfrm>
            <a:off x="2252738" y="3581567"/>
            <a:ext cx="1090772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Object Detection : 물이 없는 상황에서  물을 감지</a:t>
            </a:r>
            <a:endParaRPr lang="en-US" dirty="0"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6AF40813-9850-612B-5BEC-A9780D3DAE37}"/>
              </a:ext>
            </a:extLst>
          </p:cNvPr>
          <p:cNvSpPr txBox="1"/>
          <p:nvPr/>
        </p:nvSpPr>
        <p:spPr>
          <a:xfrm>
            <a:off x="14258475" y="3682850"/>
            <a:ext cx="2200725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3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결과도출</a:t>
            </a:r>
            <a:endParaRPr lang="en-US" sz="43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6" name="그룹 1010">
            <a:extLst>
              <a:ext uri="{FF2B5EF4-FFF2-40B4-BE49-F238E27FC236}">
                <a16:creationId xmlns:a16="http://schemas.microsoft.com/office/drawing/2014/main" id="{F1854986-D43B-86D8-5905-38F97D6C8FC3}"/>
              </a:ext>
            </a:extLst>
          </p:cNvPr>
          <p:cNvGrpSpPr/>
          <p:nvPr/>
        </p:nvGrpSpPr>
        <p:grpSpPr>
          <a:xfrm>
            <a:off x="13506297" y="4728738"/>
            <a:ext cx="3643547" cy="1872326"/>
            <a:chOff x="13503044" y="4714696"/>
            <a:chExt cx="3643547" cy="1872326"/>
          </a:xfrm>
        </p:grpSpPr>
        <p:pic>
          <p:nvPicPr>
            <p:cNvPr id="42" name="Object 34">
              <a:extLst>
                <a:ext uri="{FF2B5EF4-FFF2-40B4-BE49-F238E27FC236}">
                  <a16:creationId xmlns:a16="http://schemas.microsoft.com/office/drawing/2014/main" id="{CB22BC30-99F2-57A0-FB84-76810146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3044" y="4714696"/>
              <a:ext cx="3643547" cy="1872326"/>
            </a:xfrm>
            <a:prstGeom prst="rect">
              <a:avLst/>
            </a:prstGeom>
          </p:spPr>
        </p:pic>
      </p:grpSp>
      <p:sp>
        <p:nvSpPr>
          <p:cNvPr id="44" name="Object 37">
            <a:extLst>
              <a:ext uri="{FF2B5EF4-FFF2-40B4-BE49-F238E27FC236}">
                <a16:creationId xmlns:a16="http://schemas.microsoft.com/office/drawing/2014/main" id="{30725497-1BA0-5165-BBE1-B28C8F615566}"/>
              </a:ext>
            </a:extLst>
          </p:cNvPr>
          <p:cNvSpPr txBox="1"/>
          <p:nvPr/>
        </p:nvSpPr>
        <p:spPr>
          <a:xfrm>
            <a:off x="13502077" y="5067300"/>
            <a:ext cx="364354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도시침수 피해를 축소할 수 있는 조기 감지 서비스 구축 가능</a:t>
            </a:r>
            <a:endParaRPr 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Object 38">
            <a:extLst>
              <a:ext uri="{FF2B5EF4-FFF2-40B4-BE49-F238E27FC236}">
                <a16:creationId xmlns:a16="http://schemas.microsoft.com/office/drawing/2014/main" id="{5E142832-ACCE-4CB0-A327-DEF0FDF2EBF5}"/>
              </a:ext>
            </a:extLst>
          </p:cNvPr>
          <p:cNvSpPr txBox="1"/>
          <p:nvPr/>
        </p:nvSpPr>
        <p:spPr>
          <a:xfrm>
            <a:off x="2252738" y="4728739"/>
            <a:ext cx="1090772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Segmentation : 물이 있는 상황에서 물의 증가를 감지</a:t>
            </a:r>
            <a:endParaRPr lang="en-US" dirty="0"/>
          </a:p>
        </p:txBody>
      </p:sp>
      <p:sp>
        <p:nvSpPr>
          <p:cNvPr id="47" name="Object 39">
            <a:extLst>
              <a:ext uri="{FF2B5EF4-FFF2-40B4-BE49-F238E27FC236}">
                <a16:creationId xmlns:a16="http://schemas.microsoft.com/office/drawing/2014/main" id="{2455AA31-95C5-7B4C-E495-C8EE1405683C}"/>
              </a:ext>
            </a:extLst>
          </p:cNvPr>
          <p:cNvSpPr txBox="1"/>
          <p:nvPr/>
        </p:nvSpPr>
        <p:spPr>
          <a:xfrm>
            <a:off x="2252738" y="5891815"/>
            <a:ext cx="16014286" cy="6603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Prediction : </a:t>
            </a:r>
            <a:r>
              <a:rPr lang="en-US" sz="2500" kern="0" spc="-200" dirty="0" err="1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침수피해를</a:t>
            </a:r>
            <a:r>
              <a:rPr lang="en-US" sz="2500" kern="0" spc="-2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 </a:t>
            </a:r>
            <a:r>
              <a:rPr lang="en-US" sz="2500" kern="0" spc="-200" dirty="0" err="1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미연에</a:t>
            </a:r>
            <a:r>
              <a:rPr lang="en-US" sz="2500" kern="0" spc="-200" dirty="0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 </a:t>
            </a:r>
            <a:r>
              <a:rPr lang="en-US" sz="2500" kern="0" spc="-200" dirty="0" err="1">
                <a:solidFill>
                  <a:srgbClr val="4C4747"/>
                </a:solidFill>
                <a:latin typeface="Pretendard Medium" pitchFamily="34" charset="0"/>
                <a:cs typeface="Pretendard Medium" pitchFamily="34" charset="0"/>
              </a:rPr>
              <a:t>방지</a:t>
            </a:r>
            <a:endParaRPr lang="en-US" dirty="0"/>
          </a:p>
        </p:txBody>
      </p:sp>
      <p:sp>
        <p:nvSpPr>
          <p:cNvPr id="48" name="Object 40">
            <a:extLst>
              <a:ext uri="{FF2B5EF4-FFF2-40B4-BE49-F238E27FC236}">
                <a16:creationId xmlns:a16="http://schemas.microsoft.com/office/drawing/2014/main" id="{8BFD515D-86D0-2B43-4C01-DE098C3052C1}"/>
              </a:ext>
            </a:extLst>
          </p:cNvPr>
          <p:cNvSpPr txBox="1"/>
          <p:nvPr/>
        </p:nvSpPr>
        <p:spPr>
          <a:xfrm>
            <a:off x="1057935" y="4605931"/>
            <a:ext cx="1247294" cy="920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kern="0" spc="-200" dirty="0">
                <a:solidFill>
                  <a:srgbClr val="324DD6"/>
                </a:solidFill>
                <a:latin typeface="Pretendard Black" pitchFamily="34" charset="0"/>
                <a:cs typeface="Pretendard Black" pitchFamily="34" charset="0"/>
              </a:rPr>
              <a:t>02</a:t>
            </a:r>
            <a:endParaRPr lang="en-US" dirty="0"/>
          </a:p>
        </p:txBody>
      </p:sp>
      <p:sp>
        <p:nvSpPr>
          <p:cNvPr id="49" name="Object 41">
            <a:extLst>
              <a:ext uri="{FF2B5EF4-FFF2-40B4-BE49-F238E27FC236}">
                <a16:creationId xmlns:a16="http://schemas.microsoft.com/office/drawing/2014/main" id="{07878517-8942-4B38-D967-8AB0BA5FD5AA}"/>
              </a:ext>
            </a:extLst>
          </p:cNvPr>
          <p:cNvSpPr txBox="1"/>
          <p:nvPr/>
        </p:nvSpPr>
        <p:spPr>
          <a:xfrm>
            <a:off x="1057935" y="5778533"/>
            <a:ext cx="1247294" cy="920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kern="0" spc="-200" dirty="0">
                <a:solidFill>
                  <a:srgbClr val="324DD6"/>
                </a:solidFill>
                <a:latin typeface="Pretendard Black" pitchFamily="34" charset="0"/>
                <a:cs typeface="Pretendard Black" pitchFamily="34" charset="0"/>
              </a:rPr>
              <a:t>03</a:t>
            </a:r>
            <a:endParaRPr lang="en-US" dirty="0"/>
          </a:p>
        </p:txBody>
      </p:sp>
      <p:grpSp>
        <p:nvGrpSpPr>
          <p:cNvPr id="51" name="그룹 1011">
            <a:extLst>
              <a:ext uri="{FF2B5EF4-FFF2-40B4-BE49-F238E27FC236}">
                <a16:creationId xmlns:a16="http://schemas.microsoft.com/office/drawing/2014/main" id="{4300A11C-C3A8-2ABD-3097-D1EA11C4F71A}"/>
              </a:ext>
            </a:extLst>
          </p:cNvPr>
          <p:cNvGrpSpPr/>
          <p:nvPr/>
        </p:nvGrpSpPr>
        <p:grpSpPr>
          <a:xfrm>
            <a:off x="12840373" y="4631860"/>
            <a:ext cx="586976" cy="586976"/>
            <a:chOff x="12837120" y="4617818"/>
            <a:chExt cx="586976" cy="586976"/>
          </a:xfrm>
        </p:grpSpPr>
        <p:pic>
          <p:nvPicPr>
            <p:cNvPr id="52" name="Object 42">
              <a:extLst>
                <a:ext uri="{FF2B5EF4-FFF2-40B4-BE49-F238E27FC236}">
                  <a16:creationId xmlns:a16="http://schemas.microsoft.com/office/drawing/2014/main" id="{C73E0675-45BC-4431-D4BB-8BEF9A85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37120" y="4617818"/>
              <a:ext cx="586976" cy="586976"/>
            </a:xfrm>
            <a:prstGeom prst="rect">
              <a:avLst/>
            </a:prstGeom>
          </p:spPr>
        </p:pic>
      </p:grpSp>
      <p:grpSp>
        <p:nvGrpSpPr>
          <p:cNvPr id="54" name="그룹 1012">
            <a:extLst>
              <a:ext uri="{FF2B5EF4-FFF2-40B4-BE49-F238E27FC236}">
                <a16:creationId xmlns:a16="http://schemas.microsoft.com/office/drawing/2014/main" id="{F5110EAB-2B37-55CC-472E-352A3899D3AD}"/>
              </a:ext>
            </a:extLst>
          </p:cNvPr>
          <p:cNvGrpSpPr/>
          <p:nvPr/>
        </p:nvGrpSpPr>
        <p:grpSpPr>
          <a:xfrm>
            <a:off x="13059314" y="4793133"/>
            <a:ext cx="171038" cy="264429"/>
            <a:chOff x="13056061" y="4779091"/>
            <a:chExt cx="171038" cy="264429"/>
          </a:xfrm>
        </p:grpSpPr>
        <p:pic>
          <p:nvPicPr>
            <p:cNvPr id="55" name="Object 45">
              <a:extLst>
                <a:ext uri="{FF2B5EF4-FFF2-40B4-BE49-F238E27FC236}">
                  <a16:creationId xmlns:a16="http://schemas.microsoft.com/office/drawing/2014/main" id="{8CC8E7F3-6D3F-3B1E-C49A-0F73B5C3F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56061" y="4779091"/>
              <a:ext cx="171038" cy="264429"/>
            </a:xfrm>
            <a:prstGeom prst="rect">
              <a:avLst/>
            </a:prstGeom>
          </p:spPr>
        </p:pic>
      </p:grpSp>
      <p:pic>
        <p:nvPicPr>
          <p:cNvPr id="56" name="Object 49">
            <a:extLst>
              <a:ext uri="{FF2B5EF4-FFF2-40B4-BE49-F238E27FC236}">
                <a16:creationId xmlns:a16="http://schemas.microsoft.com/office/drawing/2014/main" id="{79C6D2E1-C51C-0F24-F3CA-7444D66614CC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0800000">
            <a:off x="10743109" y="7823457"/>
            <a:ext cx="224594" cy="462683"/>
          </a:xfrm>
          <a:prstGeom prst="rect">
            <a:avLst/>
          </a:prstGeom>
        </p:spPr>
      </p:pic>
      <p:pic>
        <p:nvPicPr>
          <p:cNvPr id="57" name="Object 52">
            <a:extLst>
              <a:ext uri="{FF2B5EF4-FFF2-40B4-BE49-F238E27FC236}">
                <a16:creationId xmlns:a16="http://schemas.microsoft.com/office/drawing/2014/main" id="{E1E1519E-1446-2524-A7A3-35B7A29436F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0800000">
            <a:off x="7312225" y="7850072"/>
            <a:ext cx="224594" cy="462683"/>
          </a:xfrm>
          <a:prstGeom prst="rect">
            <a:avLst/>
          </a:prstGeom>
        </p:spPr>
      </p:pic>
      <p:sp>
        <p:nvSpPr>
          <p:cNvPr id="58" name="Object 17">
            <a:extLst>
              <a:ext uri="{FF2B5EF4-FFF2-40B4-BE49-F238E27FC236}">
                <a16:creationId xmlns:a16="http://schemas.microsoft.com/office/drawing/2014/main" id="{AFF0B731-389D-F33D-C28F-95CAAD2A360D}"/>
              </a:ext>
            </a:extLst>
          </p:cNvPr>
          <p:cNvSpPr txBox="1"/>
          <p:nvPr/>
        </p:nvSpPr>
        <p:spPr>
          <a:xfrm>
            <a:off x="3943075" y="7804156"/>
            <a:ext cx="31176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Object Detection </a:t>
            </a: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A33D047F-13A7-26C9-E408-86CD9E0EC103}"/>
              </a:ext>
            </a:extLst>
          </p:cNvPr>
          <p:cNvSpPr txBox="1"/>
          <p:nvPr/>
        </p:nvSpPr>
        <p:spPr>
          <a:xfrm>
            <a:off x="11249961" y="7806088"/>
            <a:ext cx="48166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Prediction 순서로 진행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예정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 </a:t>
            </a:r>
          </a:p>
        </p:txBody>
      </p:sp>
      <p:sp>
        <p:nvSpPr>
          <p:cNvPr id="60" name="Object 17">
            <a:extLst>
              <a:ext uri="{FF2B5EF4-FFF2-40B4-BE49-F238E27FC236}">
                <a16:creationId xmlns:a16="http://schemas.microsoft.com/office/drawing/2014/main" id="{56ADB828-4C9C-575C-14B4-D00366D2F8F9}"/>
              </a:ext>
            </a:extLst>
          </p:cNvPr>
          <p:cNvSpPr txBox="1"/>
          <p:nvPr/>
        </p:nvSpPr>
        <p:spPr>
          <a:xfrm>
            <a:off x="7819076" y="7802718"/>
            <a:ext cx="26417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Segmentation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190" y="559343"/>
            <a:ext cx="17323810" cy="915615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915771" y="4514173"/>
            <a:ext cx="244464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500" dirty="0">
                <a:solidFill>
                  <a:srgbClr val="324DD6"/>
                </a:solidFill>
                <a:latin typeface="Pretendard ExtraBold" pitchFamily="34" charset="0"/>
                <a:cs typeface="Pretendard ExtraBold" pitchFamily="34" charset="0"/>
              </a:rPr>
              <a:t>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88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1449</Words>
  <Application>Microsoft Office PowerPoint</Application>
  <PresentationFormat>사용자 지정</PresentationFormat>
  <Paragraphs>538</Paragraphs>
  <Slides>49</Slides>
  <Notes>7</Notes>
  <HiddenSlides>0</HiddenSlides>
  <MMClips>13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Pretendard Light</vt:lpstr>
      <vt:lpstr>Pretendard</vt:lpstr>
      <vt:lpstr>Arial</vt:lpstr>
      <vt:lpstr>Pretendard Black</vt:lpstr>
      <vt:lpstr>Gmarket Sans Medium</vt:lpstr>
      <vt:lpstr>Pretendard Medium</vt:lpstr>
      <vt:lpstr>Noto Sans CJK KR Regular</vt:lpstr>
      <vt:lpstr>Times New Roman</vt:lpstr>
      <vt:lpstr>S-Core Dream 5 Medium</vt:lpstr>
      <vt:lpstr>Pretendard ExtraLight</vt:lpstr>
      <vt:lpstr>Pretendard ExtraBold</vt:lpstr>
      <vt:lpstr>Calibri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상민</cp:lastModifiedBy>
  <cp:revision>14</cp:revision>
  <dcterms:created xsi:type="dcterms:W3CDTF">2022-08-26T02:34:37Z</dcterms:created>
  <dcterms:modified xsi:type="dcterms:W3CDTF">2022-08-29T22:45:25Z</dcterms:modified>
</cp:coreProperties>
</file>